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11" r:id="rId2"/>
  </p:sldMasterIdLst>
  <p:sldIdLst>
    <p:sldId id="268" r:id="rId3"/>
    <p:sldId id="273" r:id="rId4"/>
    <p:sldId id="272" r:id="rId5"/>
    <p:sldId id="274" r:id="rId6"/>
    <p:sldId id="275" r:id="rId7"/>
    <p:sldId id="295" r:id="rId8"/>
    <p:sldId id="299" r:id="rId9"/>
    <p:sldId id="302" r:id="rId10"/>
    <p:sldId id="297" r:id="rId11"/>
    <p:sldId id="298" r:id="rId12"/>
    <p:sldId id="279" r:id="rId13"/>
    <p:sldId id="304" r:id="rId14"/>
    <p:sldId id="277" r:id="rId15"/>
    <p:sldId id="300" r:id="rId16"/>
    <p:sldId id="281" r:id="rId17"/>
    <p:sldId id="278" r:id="rId18"/>
    <p:sldId id="301" r:id="rId19"/>
    <p:sldId id="282" r:id="rId20"/>
    <p:sldId id="287" r:id="rId21"/>
    <p:sldId id="284" r:id="rId22"/>
    <p:sldId id="283" r:id="rId23"/>
    <p:sldId id="290" r:id="rId24"/>
    <p:sldId id="288"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619C"/>
    <a:srgbClr val="E9E9FC"/>
    <a:srgbClr val="C8C8FA"/>
    <a:srgbClr val="FFFFFF"/>
    <a:srgbClr val="0000FF"/>
    <a:srgbClr val="FF0000"/>
    <a:srgbClr val="FFCC00"/>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54" autoAdjust="0"/>
  </p:normalViewPr>
  <p:slideViewPr>
    <p:cSldViewPr>
      <p:cViewPr varScale="1">
        <p:scale>
          <a:sx n="107" d="100"/>
          <a:sy n="107" d="100"/>
        </p:scale>
        <p:origin x="-109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afsymbol"/>
          <p:cNvPicPr>
            <a:picLocks noChangeAspect="1" noChangeArrowheads="1"/>
          </p:cNvPicPr>
          <p:nvPr/>
        </p:nvPicPr>
        <p:blipFill>
          <a:blip r:embed="rId2" cstate="print"/>
          <a:srcRect/>
          <a:stretch>
            <a:fillRect/>
          </a:stretch>
        </p:blipFill>
        <p:spPr bwMode="auto">
          <a:xfrm>
            <a:off x="419100" y="3676650"/>
            <a:ext cx="3322638" cy="2619375"/>
          </a:xfrm>
          <a:prstGeom prst="rect">
            <a:avLst/>
          </a:prstGeom>
          <a:noFill/>
          <a:ln w="9525">
            <a:noFill/>
            <a:miter lim="800000"/>
            <a:headEnd/>
            <a:tailEnd/>
          </a:ln>
        </p:spPr>
      </p:pic>
      <p:sp>
        <p:nvSpPr>
          <p:cNvPr id="5" name="Line 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6" name="Text Box 6"/>
          <p:cNvSpPr txBox="1">
            <a:spLocks noChangeArrowheads="1"/>
          </p:cNvSpPr>
          <p:nvPr/>
        </p:nvSpPr>
        <p:spPr bwMode="auto">
          <a:xfrm>
            <a:off x="1270000" y="1233488"/>
            <a:ext cx="65532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a:latin typeface="Century Schoolbook" pitchFamily="18" charset="0"/>
              </a:rPr>
              <a:t>I n t e g r i t y  -  S e r v i c e  -  E x c e l l e n c e</a:t>
            </a:r>
          </a:p>
        </p:txBody>
      </p:sp>
      <p:sp>
        <p:nvSpPr>
          <p:cNvPr id="7" name="Text Box 7"/>
          <p:cNvSpPr txBox="1">
            <a:spLocks noChangeArrowheads="1"/>
          </p:cNvSpPr>
          <p:nvPr/>
        </p:nvSpPr>
        <p:spPr bwMode="auto">
          <a:xfrm>
            <a:off x="1406525" y="500063"/>
            <a:ext cx="6280150" cy="641350"/>
          </a:xfrm>
          <a:prstGeom prst="rect">
            <a:avLst/>
          </a:prstGeom>
          <a:noFill/>
          <a:ln w="9525">
            <a:noFill/>
            <a:miter lim="800000"/>
            <a:headEnd/>
            <a:tailEnd/>
          </a:ln>
          <a:effectLst/>
        </p:spPr>
        <p:txBody>
          <a:bodyPr wrap="none">
            <a:spAutoFit/>
          </a:bodyPr>
          <a:lstStyle/>
          <a:p>
            <a:pPr algn="ctr" eaLnBrk="0" hangingPunct="0">
              <a:defRPr/>
            </a:pPr>
            <a:r>
              <a:rPr lang="en-US" sz="3600" b="1" i="1">
                <a:latin typeface="Arial" charset="0"/>
              </a:rPr>
              <a:t>Headquarters U.S. Air Force</a:t>
            </a:r>
          </a:p>
        </p:txBody>
      </p:sp>
      <p:sp>
        <p:nvSpPr>
          <p:cNvPr id="8" name="Line 8"/>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27650" name="Rectangle 2"/>
          <p:cNvSpPr>
            <a:spLocks noGrp="1" noChangeArrowheads="1"/>
          </p:cNvSpPr>
          <p:nvPr>
            <p:ph type="ctrTitle"/>
          </p:nvPr>
        </p:nvSpPr>
        <p:spPr>
          <a:xfrm>
            <a:off x="2971800" y="2133600"/>
            <a:ext cx="5334000" cy="1447800"/>
          </a:xfrm>
        </p:spPr>
        <p:txBody>
          <a:bodyPr/>
          <a:lstStyle>
            <a:lvl1pPr>
              <a:defRPr sz="4800" i="0"/>
            </a:lvl1pPr>
          </a:lstStyle>
          <a:p>
            <a:r>
              <a:rPr lang="en-US"/>
              <a:t>Click to edit Master title style</a:t>
            </a:r>
          </a:p>
        </p:txBody>
      </p:sp>
      <p:sp>
        <p:nvSpPr>
          <p:cNvPr id="27651" name="Rectangle 3"/>
          <p:cNvSpPr>
            <a:spLocks noGrp="1" noChangeArrowheads="1"/>
          </p:cNvSpPr>
          <p:nvPr>
            <p:ph type="subTitle" idx="1"/>
          </p:nvPr>
        </p:nvSpPr>
        <p:spPr>
          <a:xfrm>
            <a:off x="4800600" y="4038600"/>
            <a:ext cx="3505200" cy="1219200"/>
          </a:xfrm>
        </p:spPr>
        <p:txBody>
          <a:bodyPr/>
          <a:lstStyle>
            <a:lvl1pPr marL="0" indent="0" algn="r">
              <a:buFont typeface="Wingdings" pitchFamily="2" charset="2"/>
              <a:buNone/>
              <a:defRPr sz="28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0002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8483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CB97365-EBCA-4027-87D5-99FC1D4DF0BB}" type="datetimeFigureOut">
              <a:rPr lang="en-US" smtClean="0"/>
              <a:pPr/>
              <a:t>3/16/2012</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3/16/2012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3/16/2012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3/16/2012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B97365-EBCA-4027-87D5-99FC1D4DF0BB}" type="datetimeFigureOut">
              <a:rPr lang="en-US" smtClean="0"/>
              <a:pPr/>
              <a:t>3/16/2012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B97365-EBCA-4027-87D5-99FC1D4DF0BB}" type="datetimeFigureOut">
              <a:rPr lang="en-US" smtClean="0"/>
              <a:pPr/>
              <a:t>3/16/2012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3/16/2012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3/16/2012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3/16/2012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3/16/2012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3/16/2012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924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00200"/>
            <a:ext cx="3924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09800" y="152400"/>
            <a:ext cx="6477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a:t>
            </a:r>
          </a:p>
        </p:txBody>
      </p:sp>
      <p:sp>
        <p:nvSpPr>
          <p:cNvPr id="1027" name="Rectangle 3"/>
          <p:cNvSpPr>
            <a:spLocks noGrp="1" noChangeArrowheads="1"/>
          </p:cNvSpPr>
          <p:nvPr>
            <p:ph type="body" idx="1"/>
          </p:nvPr>
        </p:nvSpPr>
        <p:spPr bwMode="auto">
          <a:xfrm>
            <a:off x="685800" y="1600200"/>
            <a:ext cx="8001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28" name="Picture 4" descr="afsymbol"/>
          <p:cNvPicPr>
            <a:picLocks noChangeAspect="1" noChangeArrowheads="1"/>
          </p:cNvPicPr>
          <p:nvPr/>
        </p:nvPicPr>
        <p:blipFill>
          <a:blip r:embed="rId13" cstate="print"/>
          <a:srcRect/>
          <a:stretch>
            <a:fillRect/>
          </a:stretch>
        </p:blipFill>
        <p:spPr bwMode="auto">
          <a:xfrm>
            <a:off x="390525" y="92075"/>
            <a:ext cx="1371600" cy="1081088"/>
          </a:xfrm>
          <a:prstGeom prst="rect">
            <a:avLst/>
          </a:prstGeom>
          <a:noFill/>
          <a:ln w="9525">
            <a:noFill/>
            <a:miter lim="800000"/>
            <a:headEnd/>
            <a:tailEnd/>
          </a:ln>
        </p:spPr>
      </p:pic>
      <p:sp>
        <p:nvSpPr>
          <p:cNvPr id="26629" name="Text Box 5"/>
          <p:cNvSpPr txBox="1">
            <a:spLocks noChangeArrowheads="1"/>
          </p:cNvSpPr>
          <p:nvPr/>
        </p:nvSpPr>
        <p:spPr bwMode="auto">
          <a:xfrm>
            <a:off x="1295400" y="6491288"/>
            <a:ext cx="6553200" cy="336550"/>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i="1">
                <a:latin typeface="Century Schoolbook" pitchFamily="18" charset="0"/>
              </a:rPr>
              <a:t>I n t e g r i t y  -  S e r v i c e  -  E x c e l l e n c e</a:t>
            </a:r>
          </a:p>
        </p:txBody>
      </p:sp>
      <p:sp>
        <p:nvSpPr>
          <p:cNvPr id="26630" name="Line 6"/>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26631" name="Line 7"/>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r" rtl="0" eaLnBrk="0" fontAlgn="base" hangingPunct="0">
        <a:lnSpc>
          <a:spcPct val="75000"/>
        </a:lnSpc>
        <a:spcBef>
          <a:spcPct val="0"/>
        </a:spcBef>
        <a:spcAft>
          <a:spcPct val="0"/>
        </a:spcAft>
        <a:defRPr sz="4000" b="1" i="1">
          <a:solidFill>
            <a:srgbClr val="151C77"/>
          </a:solidFill>
          <a:latin typeface="+mj-lt"/>
          <a:ea typeface="+mj-ea"/>
          <a:cs typeface="+mj-cs"/>
        </a:defRPr>
      </a:lvl1pPr>
      <a:lvl2pPr algn="r" rtl="0" eaLnBrk="0" fontAlgn="base" hangingPunct="0">
        <a:lnSpc>
          <a:spcPct val="75000"/>
        </a:lnSpc>
        <a:spcBef>
          <a:spcPct val="0"/>
        </a:spcBef>
        <a:spcAft>
          <a:spcPct val="0"/>
        </a:spcAft>
        <a:defRPr sz="4000" b="1" i="1">
          <a:solidFill>
            <a:srgbClr val="151C77"/>
          </a:solidFill>
          <a:latin typeface="Arial" charset="0"/>
        </a:defRPr>
      </a:lvl2pPr>
      <a:lvl3pPr algn="r" rtl="0" eaLnBrk="0" fontAlgn="base" hangingPunct="0">
        <a:lnSpc>
          <a:spcPct val="75000"/>
        </a:lnSpc>
        <a:spcBef>
          <a:spcPct val="0"/>
        </a:spcBef>
        <a:spcAft>
          <a:spcPct val="0"/>
        </a:spcAft>
        <a:defRPr sz="4000" b="1" i="1">
          <a:solidFill>
            <a:srgbClr val="151C77"/>
          </a:solidFill>
          <a:latin typeface="Arial" charset="0"/>
        </a:defRPr>
      </a:lvl3pPr>
      <a:lvl4pPr algn="r" rtl="0" eaLnBrk="0" fontAlgn="base" hangingPunct="0">
        <a:lnSpc>
          <a:spcPct val="75000"/>
        </a:lnSpc>
        <a:spcBef>
          <a:spcPct val="0"/>
        </a:spcBef>
        <a:spcAft>
          <a:spcPct val="0"/>
        </a:spcAft>
        <a:defRPr sz="4000" b="1" i="1">
          <a:solidFill>
            <a:srgbClr val="151C77"/>
          </a:solidFill>
          <a:latin typeface="Arial" charset="0"/>
        </a:defRPr>
      </a:lvl4pPr>
      <a:lvl5pPr algn="r" rtl="0" eaLnBrk="0" fontAlgn="base" hangingPunct="0">
        <a:lnSpc>
          <a:spcPct val="75000"/>
        </a:lnSpc>
        <a:spcBef>
          <a:spcPct val="0"/>
        </a:spcBef>
        <a:spcAft>
          <a:spcPct val="0"/>
        </a:spcAft>
        <a:defRPr sz="4000" b="1" i="1">
          <a:solidFill>
            <a:srgbClr val="151C77"/>
          </a:solidFill>
          <a:latin typeface="Arial" charset="0"/>
        </a:defRPr>
      </a:lvl5pPr>
      <a:lvl6pPr marL="457200" algn="r" rtl="0" fontAlgn="base">
        <a:lnSpc>
          <a:spcPct val="75000"/>
        </a:lnSpc>
        <a:spcBef>
          <a:spcPct val="0"/>
        </a:spcBef>
        <a:spcAft>
          <a:spcPct val="0"/>
        </a:spcAft>
        <a:defRPr sz="4000" b="1" i="1">
          <a:solidFill>
            <a:srgbClr val="151C77"/>
          </a:solidFill>
          <a:latin typeface="Arial" charset="0"/>
        </a:defRPr>
      </a:lvl6pPr>
      <a:lvl7pPr marL="914400" algn="r" rtl="0" fontAlgn="base">
        <a:lnSpc>
          <a:spcPct val="75000"/>
        </a:lnSpc>
        <a:spcBef>
          <a:spcPct val="0"/>
        </a:spcBef>
        <a:spcAft>
          <a:spcPct val="0"/>
        </a:spcAft>
        <a:defRPr sz="4000" b="1" i="1">
          <a:solidFill>
            <a:srgbClr val="151C77"/>
          </a:solidFill>
          <a:latin typeface="Arial" charset="0"/>
        </a:defRPr>
      </a:lvl7pPr>
      <a:lvl8pPr marL="1371600" algn="r" rtl="0" fontAlgn="base">
        <a:lnSpc>
          <a:spcPct val="75000"/>
        </a:lnSpc>
        <a:spcBef>
          <a:spcPct val="0"/>
        </a:spcBef>
        <a:spcAft>
          <a:spcPct val="0"/>
        </a:spcAft>
        <a:defRPr sz="4000" b="1" i="1">
          <a:solidFill>
            <a:srgbClr val="151C77"/>
          </a:solidFill>
          <a:latin typeface="Arial" charset="0"/>
        </a:defRPr>
      </a:lvl8pPr>
      <a:lvl9pPr marL="1828800" algn="r" rtl="0" fontAlgn="base">
        <a:lnSpc>
          <a:spcPct val="75000"/>
        </a:lnSpc>
        <a:spcBef>
          <a:spcPct val="0"/>
        </a:spcBef>
        <a:spcAft>
          <a:spcPct val="0"/>
        </a:spcAft>
        <a:defRPr sz="4000" b="1" i="1">
          <a:solidFill>
            <a:srgbClr val="151C77"/>
          </a:solidFill>
          <a:latin typeface="Arial" charset="0"/>
        </a:defRPr>
      </a:lvl9pPr>
    </p:titleStyle>
    <p:bodyStyle>
      <a:lvl1pPr marL="342900" indent="-342900" algn="l" rtl="0" eaLnBrk="0" fontAlgn="base" hangingPunct="0">
        <a:spcBef>
          <a:spcPct val="20000"/>
        </a:spcBef>
        <a:spcAft>
          <a:spcPct val="0"/>
        </a:spcAft>
        <a:buClr>
          <a:srgbClr val="151C77"/>
        </a:buClr>
        <a:buSzPct val="80000"/>
        <a:buFont typeface="Wingdings" pitchFamily="2" charset="2"/>
        <a:buChar char="n"/>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151C77"/>
        </a:buClr>
        <a:buSzPct val="80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151C77"/>
        </a:buClr>
        <a:buSzPct val="80000"/>
        <a:buFont typeface="Wingdings" pitchFamily="2" charset="2"/>
        <a:buChar char="n"/>
        <a:defRPr b="1">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CB97365-EBCA-4027-87D5-99FC1D4DF0BB}" type="datetimeFigureOut">
              <a:rPr lang="en-US" smtClean="0"/>
              <a:pPr/>
              <a:t>3/16/2012</a:t>
            </a:fld>
            <a:endParaRPr lang="en-US">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381000"/>
            <a:ext cx="9144000" cy="5257800"/>
          </a:xfrm>
        </p:spPr>
        <p:txBody>
          <a:bodyPr>
            <a:normAutofit fontScale="90000"/>
          </a:bodyPr>
          <a:lstStyle/>
          <a:p>
            <a:pPr algn="ctr" eaLnBrk="1" hangingPunct="1">
              <a:defRPr/>
            </a:pP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chemeClr val="bg1"/>
                </a:solidFill>
                <a:effectLst>
                  <a:outerShdw blurRad="38100" dist="38100" dir="2700000" algn="tl">
                    <a:srgbClr val="C0C0C0"/>
                  </a:outerShdw>
                </a:effectLst>
              </a:rPr>
              <a:t>Avian Hazard Advisory System</a:t>
            </a:r>
            <a:br>
              <a:rPr lang="en-US" sz="4000" dirty="0" smtClean="0">
                <a:solidFill>
                  <a:schemeClr val="bg1"/>
                </a:solidFill>
                <a:effectLst>
                  <a:outerShdw blurRad="38100" dist="38100" dir="2700000" algn="tl">
                    <a:srgbClr val="C0C0C0"/>
                  </a:outerShdw>
                </a:effectLst>
              </a:rPr>
            </a:br>
            <a:r>
              <a:rPr lang="en-US" sz="4000" dirty="0" smtClean="0">
                <a:solidFill>
                  <a:schemeClr val="bg1"/>
                </a:solidFill>
                <a:effectLst>
                  <a:outerShdw blurRad="38100" dist="38100" dir="2700000" algn="tl">
                    <a:srgbClr val="C0C0C0"/>
                  </a:outerShdw>
                </a:effectLst>
              </a:rPr>
              <a:t>(AHAS)</a:t>
            </a:r>
            <a:br>
              <a:rPr lang="en-US" sz="4000" dirty="0" smtClean="0">
                <a:solidFill>
                  <a:schemeClr val="bg1"/>
                </a:solidFill>
                <a:effectLst>
                  <a:outerShdw blurRad="38100" dist="38100" dir="2700000" algn="tl">
                    <a:srgbClr val="C0C0C0"/>
                  </a:outerShdw>
                </a:effectLst>
              </a:rPr>
            </a:br>
            <a:r>
              <a:rPr lang="en-US" sz="4000" dirty="0" smtClean="0">
                <a:solidFill>
                  <a:schemeClr val="bg1"/>
                </a:solidFill>
                <a:effectLst>
                  <a:outerShdw blurRad="38100" dist="38100" dir="2700000" algn="tl">
                    <a:srgbClr val="C0C0C0"/>
                  </a:outerShdw>
                </a:effectLst>
              </a:rPr>
              <a:t>Training Presentation</a:t>
            </a:r>
            <a:r>
              <a:rPr lang="en-US" sz="4000" dirty="0" smtClean="0">
                <a:effectLst>
                  <a:outerShdw blurRad="38100" dist="38100" dir="2700000" algn="tl">
                    <a:srgbClr val="C0C0C0"/>
                  </a:outerShdw>
                </a:effectLst>
              </a:rPr>
              <a:t/>
            </a:r>
            <a:br>
              <a:rPr lang="en-US" sz="4000" dirty="0" smtClean="0">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endParaRPr lang="en-US" sz="4000" dirty="0" smtClean="0">
              <a:effectLst>
                <a:outerShdw blurRad="38100" dist="38100" dir="2700000" algn="tl">
                  <a:srgbClr val="C0C0C0"/>
                </a:outerShdw>
              </a:effectLst>
            </a:endParaRPr>
          </a:p>
        </p:txBody>
      </p:sp>
      <p:sp>
        <p:nvSpPr>
          <p:cNvPr id="3075" name="Text Box 7"/>
          <p:cNvSpPr txBox="1">
            <a:spLocks noChangeArrowheads="1"/>
          </p:cNvSpPr>
          <p:nvPr/>
        </p:nvSpPr>
        <p:spPr bwMode="auto">
          <a:xfrm>
            <a:off x="4724400" y="5715000"/>
            <a:ext cx="4038600" cy="461665"/>
          </a:xfrm>
          <a:prstGeom prst="rect">
            <a:avLst/>
          </a:prstGeom>
          <a:noFill/>
          <a:ln w="9525">
            <a:noFill/>
            <a:miter lim="800000"/>
            <a:headEnd/>
            <a:tailEnd/>
          </a:ln>
        </p:spPr>
        <p:txBody>
          <a:bodyPr wrap="square">
            <a:spAutoFit/>
          </a:bodyPr>
          <a:lstStyle/>
          <a:p>
            <a:pPr>
              <a:spcBef>
                <a:spcPct val="50000"/>
              </a:spcBef>
            </a:pPr>
            <a:r>
              <a:rPr lang="en-US" b="1" dirty="0">
                <a:solidFill>
                  <a:srgbClr val="151C77"/>
                </a:solidFill>
                <a:latin typeface="Arial" charset="0"/>
              </a:rPr>
              <a:t>Current as of </a:t>
            </a:r>
            <a:r>
              <a:rPr lang="en-US" b="1" dirty="0" smtClean="0">
                <a:solidFill>
                  <a:srgbClr val="151C77"/>
                </a:solidFill>
                <a:latin typeface="Arial" charset="0"/>
              </a:rPr>
              <a:t>03 Feb 2012</a:t>
            </a:r>
            <a:endParaRPr lang="en-US" b="1" dirty="0">
              <a:solidFill>
                <a:srgbClr val="151C77"/>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dirty="0" smtClean="0">
                <a:solidFill>
                  <a:schemeClr val="bg1"/>
                </a:solidFill>
                <a:effectLst>
                  <a:outerShdw blurRad="38100" dist="38100" dir="2700000" algn="tl">
                    <a:srgbClr val="C0C0C0"/>
                  </a:outerShdw>
                </a:effectLst>
              </a:rPr>
              <a:t>GOOGLE EARTH OUTPUT</a:t>
            </a:r>
            <a:r>
              <a:rPr lang="en-US" sz="800" dirty="0" smtClean="0">
                <a:effectLst>
                  <a:outerShdw blurRad="38100" dist="38100" dir="2700000" algn="tl">
                    <a:srgbClr val="C0C0C0"/>
                  </a:outerShdw>
                </a:effectLst>
              </a:rPr>
              <a:t/>
            </a:r>
            <a:br>
              <a:rPr lang="en-US" sz="800" dirty="0" smtClean="0">
                <a:effectLst>
                  <a:outerShdw blurRad="38100" dist="38100" dir="2700000" algn="tl">
                    <a:srgbClr val="C0C0C0"/>
                  </a:outerShdw>
                </a:effectLst>
              </a:rPr>
            </a:br>
            <a:r>
              <a:rPr lang="en-US" sz="1600" dirty="0" smtClean="0">
                <a:solidFill>
                  <a:schemeClr val="bg1"/>
                </a:solidFill>
                <a:effectLst>
                  <a:outerShdw blurRad="38100" dist="38100" dir="2700000" algn="tl">
                    <a:srgbClr val="C0C0C0"/>
                  </a:outerShdw>
                </a:effectLst>
              </a:rPr>
              <a:t>(available only on Google Earth enabled computers)</a:t>
            </a:r>
          </a:p>
        </p:txBody>
      </p:sp>
      <p:sp>
        <p:nvSpPr>
          <p:cNvPr id="11267" name="Rectangle 3"/>
          <p:cNvSpPr>
            <a:spLocks noGrp="1" noChangeArrowheads="1"/>
          </p:cNvSpPr>
          <p:nvPr>
            <p:ph idx="1"/>
          </p:nvPr>
        </p:nvSpPr>
        <p:spPr>
          <a:xfrm>
            <a:off x="76200" y="1447800"/>
            <a:ext cx="2133600" cy="4953000"/>
          </a:xfrm>
        </p:spPr>
        <p:txBody>
          <a:bodyPr>
            <a:noAutofit/>
          </a:bodyPr>
          <a:lstStyle/>
          <a:p>
            <a:pPr eaLnBrk="1" hangingPunct="1">
              <a:lnSpc>
                <a:spcPct val="80000"/>
              </a:lnSpc>
            </a:pPr>
            <a:r>
              <a:rPr lang="en-US" sz="1200" dirty="0" smtClean="0"/>
              <a:t>Search Criteria:    VR 086, current hour</a:t>
            </a:r>
          </a:p>
          <a:p>
            <a:pPr eaLnBrk="1" hangingPunct="1">
              <a:lnSpc>
                <a:spcPct val="80000"/>
              </a:lnSpc>
            </a:pPr>
            <a:endParaRPr lang="en-US" sz="1200" dirty="0" smtClean="0"/>
          </a:p>
          <a:p>
            <a:pPr eaLnBrk="1" hangingPunct="1">
              <a:lnSpc>
                <a:spcPct val="80000"/>
              </a:lnSpc>
            </a:pPr>
            <a:r>
              <a:rPr lang="en-US" sz="1200" dirty="0" smtClean="0"/>
              <a:t>Google Earth output is not available for unit-specific pages</a:t>
            </a:r>
          </a:p>
          <a:p>
            <a:pPr eaLnBrk="1" hangingPunct="1">
              <a:lnSpc>
                <a:spcPct val="80000"/>
              </a:lnSpc>
            </a:pPr>
            <a:endParaRPr lang="en-US" sz="1200" dirty="0" smtClean="0"/>
          </a:p>
          <a:p>
            <a:pPr eaLnBrk="1" hangingPunct="1">
              <a:lnSpc>
                <a:spcPct val="80000"/>
              </a:lnSpc>
            </a:pPr>
            <a:r>
              <a:rPr lang="en-US" sz="1200" dirty="0" smtClean="0"/>
              <a:t>Risk matches table results and auto updates every 6 minutes</a:t>
            </a:r>
          </a:p>
          <a:p>
            <a:pPr eaLnBrk="1" hangingPunct="1">
              <a:lnSpc>
                <a:spcPct val="80000"/>
              </a:lnSpc>
            </a:pPr>
            <a:endParaRPr lang="en-US" sz="1200" dirty="0" smtClean="0"/>
          </a:p>
          <a:p>
            <a:pPr>
              <a:lnSpc>
                <a:spcPct val="80000"/>
              </a:lnSpc>
            </a:pPr>
            <a:r>
              <a:rPr lang="en-US" sz="1200" dirty="0" smtClean="0"/>
              <a:t>Hazards can be turned on or off(1), ON in this image</a:t>
            </a:r>
          </a:p>
          <a:p>
            <a:pPr>
              <a:lnSpc>
                <a:spcPct val="80000"/>
              </a:lnSpc>
            </a:pPr>
            <a:endParaRPr lang="en-US" sz="1200" dirty="0" smtClean="0"/>
          </a:p>
          <a:p>
            <a:pPr>
              <a:lnSpc>
                <a:spcPct val="80000"/>
              </a:lnSpc>
            </a:pPr>
            <a:r>
              <a:rPr lang="en-US" sz="1200" dirty="0" smtClean="0"/>
              <a:t>BAM layers can be turned on or off(2), OFF in this image</a:t>
            </a:r>
            <a:endParaRPr lang="en-US" sz="1200" u="sng" dirty="0" smtClean="0">
              <a:solidFill>
                <a:srgbClr val="C00000"/>
              </a:solidFill>
            </a:endParaRPr>
          </a:p>
          <a:p>
            <a:pPr eaLnBrk="1" hangingPunct="1">
              <a:lnSpc>
                <a:spcPct val="80000"/>
              </a:lnSpc>
              <a:buFont typeface="Wingdings" pitchFamily="2" charset="2"/>
              <a:buNone/>
            </a:pPr>
            <a:endParaRPr lang="en-US" sz="1200" dirty="0" smtClean="0"/>
          </a:p>
          <a:p>
            <a:pPr eaLnBrk="1" hangingPunct="1">
              <a:lnSpc>
                <a:spcPct val="80000"/>
              </a:lnSpc>
            </a:pPr>
            <a:r>
              <a:rPr lang="en-US" sz="1200" dirty="0" smtClean="0"/>
              <a:t>Color defines warning level</a:t>
            </a:r>
          </a:p>
          <a:p>
            <a:pPr eaLnBrk="1" hangingPunct="1">
              <a:lnSpc>
                <a:spcPct val="80000"/>
              </a:lnSpc>
              <a:buFont typeface="Wingdings" pitchFamily="2" charset="2"/>
              <a:buNone/>
            </a:pPr>
            <a:r>
              <a:rPr lang="en-US" sz="1200" dirty="0" smtClean="0">
                <a:solidFill>
                  <a:srgbClr val="009900"/>
                </a:solidFill>
              </a:rPr>
              <a:t>Green </a:t>
            </a:r>
            <a:r>
              <a:rPr lang="en-US" sz="1200" dirty="0" smtClean="0"/>
              <a:t>= Low</a:t>
            </a:r>
          </a:p>
          <a:p>
            <a:pPr eaLnBrk="1" hangingPunct="1">
              <a:lnSpc>
                <a:spcPct val="80000"/>
              </a:lnSpc>
              <a:buFont typeface="Wingdings" pitchFamily="2" charset="2"/>
              <a:buNone/>
            </a:pPr>
            <a:r>
              <a:rPr lang="en-US" sz="1200" dirty="0" smtClean="0">
                <a:solidFill>
                  <a:srgbClr val="FFCC00"/>
                </a:solidFill>
              </a:rPr>
              <a:t>Yellow </a:t>
            </a:r>
            <a:r>
              <a:rPr lang="en-US" sz="1200" dirty="0" smtClean="0"/>
              <a:t>= Moderate</a:t>
            </a:r>
          </a:p>
          <a:p>
            <a:pPr eaLnBrk="1" hangingPunct="1">
              <a:lnSpc>
                <a:spcPct val="80000"/>
              </a:lnSpc>
              <a:buFont typeface="Wingdings" pitchFamily="2" charset="2"/>
              <a:buNone/>
            </a:pPr>
            <a:r>
              <a:rPr lang="en-US" sz="1200" dirty="0" smtClean="0">
                <a:solidFill>
                  <a:srgbClr val="FF0000"/>
                </a:solidFill>
              </a:rPr>
              <a:t>Red</a:t>
            </a:r>
            <a:r>
              <a:rPr lang="en-US" sz="1200" dirty="0" smtClean="0"/>
              <a:t> = Severe</a:t>
            </a:r>
          </a:p>
        </p:txBody>
      </p:sp>
      <p:pic>
        <p:nvPicPr>
          <p:cNvPr id="11268" name="Picture 4"/>
          <p:cNvPicPr>
            <a:picLocks noChangeAspect="1" noChangeArrowheads="1"/>
          </p:cNvPicPr>
          <p:nvPr/>
        </p:nvPicPr>
        <p:blipFill>
          <a:blip r:embed="rId2" cstate="print"/>
          <a:stretch>
            <a:fillRect/>
          </a:stretch>
        </p:blipFill>
        <p:spPr bwMode="auto">
          <a:xfrm>
            <a:off x="2209800" y="1447800"/>
            <a:ext cx="6810919" cy="4876800"/>
          </a:xfrm>
          <a:prstGeom prst="rect">
            <a:avLst/>
          </a:prstGeom>
          <a:noFill/>
          <a:ln w="38100">
            <a:solidFill>
              <a:schemeClr val="tx1">
                <a:lumMod val="65000"/>
                <a:lumOff val="35000"/>
              </a:schemeClr>
            </a:solidFill>
            <a:miter lim="800000"/>
            <a:headEnd/>
            <a:tailEnd/>
          </a:ln>
        </p:spPr>
      </p:pic>
      <p:sp>
        <p:nvSpPr>
          <p:cNvPr id="5" name="TextBox 4"/>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
        <p:nvSpPr>
          <p:cNvPr id="6" name="Line 8"/>
          <p:cNvSpPr>
            <a:spLocks noChangeShapeType="1"/>
          </p:cNvSpPr>
          <p:nvPr/>
        </p:nvSpPr>
        <p:spPr bwMode="auto">
          <a:xfrm flipH="1" flipV="1">
            <a:off x="2971800" y="5105400"/>
            <a:ext cx="1524000" cy="533400"/>
          </a:xfrm>
          <a:prstGeom prst="line">
            <a:avLst/>
          </a:prstGeom>
          <a:noFill/>
          <a:ln w="38100">
            <a:solidFill>
              <a:srgbClr val="800000"/>
            </a:solidFill>
            <a:round/>
            <a:headEnd/>
            <a:tailEnd type="triangle" w="med" len="med"/>
          </a:ln>
        </p:spPr>
        <p:txBody>
          <a:bodyPr/>
          <a:lstStyle/>
          <a:p>
            <a:endParaRPr lang="en-US"/>
          </a:p>
        </p:txBody>
      </p:sp>
      <p:sp>
        <p:nvSpPr>
          <p:cNvPr id="7" name="Text Box 20"/>
          <p:cNvSpPr txBox="1">
            <a:spLocks noChangeArrowheads="1"/>
          </p:cNvSpPr>
          <p:nvPr/>
        </p:nvSpPr>
        <p:spPr bwMode="auto">
          <a:xfrm>
            <a:off x="4414838" y="5440362"/>
            <a:ext cx="304800" cy="366713"/>
          </a:xfrm>
          <a:prstGeom prst="rect">
            <a:avLst/>
          </a:prstGeom>
          <a:noFill/>
          <a:ln w="9525">
            <a:noFill/>
            <a:miter lim="800000"/>
            <a:headEnd/>
            <a:tailEnd/>
          </a:ln>
        </p:spPr>
        <p:txBody>
          <a:bodyPr>
            <a:spAutoFit/>
          </a:bodyPr>
          <a:lstStyle/>
          <a:p>
            <a:r>
              <a:rPr lang="en-US" sz="1800">
                <a:solidFill>
                  <a:srgbClr val="A50021"/>
                </a:solidFill>
              </a:rPr>
              <a:t>1</a:t>
            </a:r>
          </a:p>
        </p:txBody>
      </p:sp>
      <p:sp>
        <p:nvSpPr>
          <p:cNvPr id="8" name="Line 8"/>
          <p:cNvSpPr>
            <a:spLocks noChangeShapeType="1"/>
          </p:cNvSpPr>
          <p:nvPr/>
        </p:nvSpPr>
        <p:spPr bwMode="auto">
          <a:xfrm flipV="1">
            <a:off x="4724400" y="2895600"/>
            <a:ext cx="2362200" cy="2743200"/>
          </a:xfrm>
          <a:prstGeom prst="line">
            <a:avLst/>
          </a:prstGeom>
          <a:noFill/>
          <a:ln w="38100">
            <a:solidFill>
              <a:srgbClr val="800000"/>
            </a:solidFill>
            <a:round/>
            <a:headEnd/>
            <a:tailEnd type="triangle" w="med" len="med"/>
          </a:ln>
        </p:spPr>
        <p:txBody>
          <a:bodyPr/>
          <a:lstStyle/>
          <a:p>
            <a:endParaRPr lang="en-US"/>
          </a:p>
        </p:txBody>
      </p:sp>
      <p:sp>
        <p:nvSpPr>
          <p:cNvPr id="11" name="Line 8"/>
          <p:cNvSpPr>
            <a:spLocks noChangeShapeType="1"/>
          </p:cNvSpPr>
          <p:nvPr/>
        </p:nvSpPr>
        <p:spPr bwMode="auto">
          <a:xfrm flipV="1">
            <a:off x="4648200" y="3124200"/>
            <a:ext cx="381000" cy="2362200"/>
          </a:xfrm>
          <a:prstGeom prst="line">
            <a:avLst/>
          </a:prstGeom>
          <a:noFill/>
          <a:ln w="38100">
            <a:solidFill>
              <a:srgbClr val="800000"/>
            </a:solidFill>
            <a:round/>
            <a:headEnd/>
            <a:tailEnd type="triangle" w="med" len="med"/>
          </a:ln>
        </p:spPr>
        <p:txBody>
          <a:bodyPr/>
          <a:lstStyle/>
          <a:p>
            <a:endParaRPr lang="en-US"/>
          </a:p>
        </p:txBody>
      </p:sp>
      <p:sp>
        <p:nvSpPr>
          <p:cNvPr id="12" name="Line 8"/>
          <p:cNvSpPr>
            <a:spLocks noChangeShapeType="1"/>
          </p:cNvSpPr>
          <p:nvPr/>
        </p:nvSpPr>
        <p:spPr bwMode="auto">
          <a:xfrm flipH="1">
            <a:off x="2895600" y="3581400"/>
            <a:ext cx="1524000" cy="990600"/>
          </a:xfrm>
          <a:prstGeom prst="line">
            <a:avLst/>
          </a:prstGeom>
          <a:noFill/>
          <a:ln w="38100">
            <a:solidFill>
              <a:srgbClr val="800000"/>
            </a:solidFill>
            <a:round/>
            <a:headEnd/>
            <a:tailEnd type="triangle" w="med" len="med"/>
          </a:ln>
        </p:spPr>
        <p:txBody>
          <a:bodyPr/>
          <a:lstStyle/>
          <a:p>
            <a:endParaRPr lang="en-US"/>
          </a:p>
        </p:txBody>
      </p:sp>
      <p:sp>
        <p:nvSpPr>
          <p:cNvPr id="13" name="Text Box 20"/>
          <p:cNvSpPr txBox="1">
            <a:spLocks noChangeArrowheads="1"/>
          </p:cNvSpPr>
          <p:nvPr/>
        </p:nvSpPr>
        <p:spPr bwMode="auto">
          <a:xfrm>
            <a:off x="4338638" y="3382962"/>
            <a:ext cx="304800" cy="366713"/>
          </a:xfrm>
          <a:prstGeom prst="rect">
            <a:avLst/>
          </a:prstGeom>
          <a:noFill/>
          <a:ln w="9525">
            <a:noFill/>
            <a:miter lim="800000"/>
            <a:headEnd/>
            <a:tailEnd/>
          </a:ln>
        </p:spPr>
        <p:txBody>
          <a:bodyPr wrap="square">
            <a:spAutoFit/>
          </a:bodyPr>
          <a:lstStyle/>
          <a:p>
            <a:r>
              <a:rPr lang="en-US" sz="1800" dirty="0" smtClean="0">
                <a:solidFill>
                  <a:srgbClr val="A50021"/>
                </a:solidFill>
              </a:rPr>
              <a:t>2</a:t>
            </a:r>
            <a:endParaRPr lang="en-US" sz="1800" dirty="0">
              <a:solidFill>
                <a:srgbClr val="A5002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CURRENT HOUR QUERY</a:t>
            </a:r>
          </a:p>
        </p:txBody>
      </p:sp>
      <p:sp>
        <p:nvSpPr>
          <p:cNvPr id="12291" name="Rectangle 4"/>
          <p:cNvSpPr>
            <a:spLocks noGrp="1" noChangeArrowheads="1"/>
          </p:cNvSpPr>
          <p:nvPr>
            <p:ph idx="1"/>
          </p:nvPr>
        </p:nvSpPr>
        <p:spPr>
          <a:xfrm>
            <a:off x="457200" y="1447800"/>
            <a:ext cx="8382000" cy="4953000"/>
          </a:xfrm>
          <a:noFill/>
        </p:spPr>
        <p:txBody>
          <a:bodyPr>
            <a:normAutofit lnSpcReduction="10000"/>
          </a:bodyPr>
          <a:lstStyle/>
          <a:p>
            <a:pPr eaLnBrk="1" hangingPunct="1"/>
            <a:r>
              <a:rPr lang="en-US" sz="2200" dirty="0" smtClean="0"/>
              <a:t>Current Condition Query</a:t>
            </a:r>
          </a:p>
          <a:p>
            <a:pPr lvl="1" eaLnBrk="1" hangingPunct="1"/>
            <a:r>
              <a:rPr lang="en-US" b="1" dirty="0" smtClean="0"/>
              <a:t>Uses NEXRAD weather radar system (updated every 6 minutes) to monitor large-scale migratory bird activity in the CONUS and Alaska</a:t>
            </a:r>
          </a:p>
          <a:p>
            <a:pPr lvl="1" eaLnBrk="1" hangingPunct="1"/>
            <a:r>
              <a:rPr lang="en-US" b="1" dirty="0" smtClean="0"/>
              <a:t>Includes risk from migration and soaring bird activity</a:t>
            </a:r>
          </a:p>
          <a:p>
            <a:pPr lvl="1" eaLnBrk="1" hangingPunct="1"/>
            <a:r>
              <a:rPr lang="en-US" b="1" dirty="0" smtClean="0"/>
              <a:t>Risk displayed defaults to the most severe prediction model (NEXRAD, Migration, or Soaring)</a:t>
            </a:r>
          </a:p>
          <a:p>
            <a:pPr lvl="2" eaLnBrk="1" hangingPunct="1"/>
            <a:r>
              <a:rPr lang="en-US" sz="1600" b="0" dirty="0" smtClean="0"/>
              <a:t>Height column indicates where soaring thermal depth is present (if applicable)</a:t>
            </a:r>
          </a:p>
          <a:p>
            <a:pPr lvl="2" eaLnBrk="1" hangingPunct="1"/>
            <a:r>
              <a:rPr lang="en-US" sz="1600" b="0" dirty="0" smtClean="0"/>
              <a:t>Displayed thermal depth height offers maximum altitude and below where conditions are optimal for hazardous soaring birds to be present</a:t>
            </a:r>
            <a:endParaRPr lang="en-US" b="0" dirty="0" smtClean="0"/>
          </a:p>
          <a:p>
            <a:pPr lvl="2" eaLnBrk="1" hangingPunct="1"/>
            <a:r>
              <a:rPr lang="en-US" sz="1600" b="0" dirty="0" smtClean="0"/>
              <a:t>May use BAM data if no other inputs are available </a:t>
            </a:r>
          </a:p>
          <a:p>
            <a:pPr lvl="1" eaLnBrk="1" hangingPunct="1"/>
            <a:r>
              <a:rPr lang="en-US" b="1" dirty="0" smtClean="0"/>
              <a:t>“Based On” field indicates primary source of risk</a:t>
            </a:r>
            <a:endParaRPr lang="en-US" sz="2000" b="1" dirty="0" smtClean="0"/>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effectLst>
                  <a:outerShdw blurRad="38100" dist="38100" dir="2700000" algn="tl">
                    <a:srgbClr val="C0C0C0"/>
                  </a:outerShdw>
                </a:effectLst>
              </a:rPr>
              <a:t>CURRENT HOUR QUERY</a:t>
            </a:r>
            <a:br>
              <a:rPr lang="en-US" dirty="0" smtClean="0">
                <a:solidFill>
                  <a:schemeClr val="bg1"/>
                </a:solidFill>
                <a:effectLst>
                  <a:outerShdw blurRad="38100" dist="38100" dir="2700000" algn="tl">
                    <a:srgbClr val="C0C0C0"/>
                  </a:outerShdw>
                </a:effectLst>
              </a:rPr>
            </a:br>
            <a:r>
              <a:rPr lang="en-US" sz="2000" dirty="0" smtClean="0">
                <a:solidFill>
                  <a:schemeClr val="bg1"/>
                </a:solidFill>
                <a:effectLst>
                  <a:outerShdw blurRad="38100" dist="38100" dir="2700000" algn="tl">
                    <a:srgbClr val="C0C0C0"/>
                  </a:outerShdw>
                </a:effectLst>
              </a:rPr>
              <a:t>Calculating NEXRAD risk</a:t>
            </a:r>
            <a:endParaRPr lang="en-US" sz="2000" dirty="0"/>
          </a:p>
        </p:txBody>
      </p:sp>
      <p:sp>
        <p:nvSpPr>
          <p:cNvPr id="3" name="Content Placeholder 2"/>
          <p:cNvSpPr>
            <a:spLocks noGrp="1"/>
          </p:cNvSpPr>
          <p:nvPr>
            <p:ph idx="1"/>
          </p:nvPr>
        </p:nvSpPr>
        <p:spPr/>
        <p:txBody>
          <a:bodyPr/>
          <a:lstStyle/>
          <a:p>
            <a:pPr lvl="1"/>
            <a:r>
              <a:rPr lang="en-US" sz="2000" dirty="0" smtClean="0"/>
              <a:t>To calculate the NEXRAD risk, AHAS uses severity based on the </a:t>
            </a:r>
            <a:r>
              <a:rPr lang="en-US" sz="2000" dirty="0" err="1" smtClean="0"/>
              <a:t>dBZ</a:t>
            </a:r>
            <a:r>
              <a:rPr lang="en-US" sz="2000" dirty="0" smtClean="0"/>
              <a:t> (decibels of Z, where Z represents the energy reflected back to the radar) and probability (percent of polygon with biological activity).</a:t>
            </a:r>
          </a:p>
          <a:p>
            <a:pPr lvl="1"/>
            <a:r>
              <a:rPr lang="en-US" sz="2000" dirty="0" smtClean="0"/>
              <a:t>The severity and probability are multiplied together to get a risk value.</a:t>
            </a:r>
            <a:endParaRPr lang="en-US" dirty="0" smtClean="0"/>
          </a:p>
          <a:p>
            <a:pPr lvl="1"/>
            <a:endParaRPr lang="en-US" dirty="0"/>
          </a:p>
        </p:txBody>
      </p:sp>
      <p:graphicFrame>
        <p:nvGraphicFramePr>
          <p:cNvPr id="4" name="Table 3"/>
          <p:cNvGraphicFramePr>
            <a:graphicFrameLocks noGrp="1"/>
          </p:cNvGraphicFramePr>
          <p:nvPr/>
        </p:nvGraphicFramePr>
        <p:xfrm>
          <a:off x="1600200" y="4267200"/>
          <a:ext cx="6096000" cy="1706880"/>
        </p:xfrm>
        <a:graphic>
          <a:graphicData uri="http://schemas.openxmlformats.org/drawingml/2006/table">
            <a:tbl>
              <a:tblPr firstRow="1" bandRow="1">
                <a:tableStyleId>{5C22544A-7EE6-4342-B048-85BDC9FD1C3A}</a:tableStyleId>
              </a:tblPr>
              <a:tblGrid>
                <a:gridCol w="1371600"/>
                <a:gridCol w="660400"/>
                <a:gridCol w="1016000"/>
                <a:gridCol w="1016000"/>
                <a:gridCol w="1016000"/>
                <a:gridCol w="1016000"/>
              </a:tblGrid>
              <a:tr h="240211">
                <a:tc>
                  <a:txBody>
                    <a:bodyPr/>
                    <a:lstStyle/>
                    <a:p>
                      <a:pPr algn="ctr"/>
                      <a:endParaRPr lang="en-US" sz="1000" baseline="0" dirty="0">
                        <a:latin typeface="Arial" pitchFamily="34" charset="0"/>
                      </a:endParaRPr>
                    </a:p>
                  </a:txBody>
                  <a:tcPr/>
                </a:tc>
                <a:tc gridSpan="5">
                  <a:txBody>
                    <a:bodyPr/>
                    <a:lstStyle/>
                    <a:p>
                      <a:pPr algn="ctr"/>
                      <a:r>
                        <a:rPr lang="en-US" sz="1000" baseline="0" dirty="0" smtClean="0">
                          <a:solidFill>
                            <a:schemeClr val="tx1"/>
                          </a:solidFill>
                          <a:latin typeface="Arial" pitchFamily="34" charset="0"/>
                        </a:rPr>
                        <a:t>Probability</a:t>
                      </a:r>
                      <a:endParaRPr lang="en-US" sz="1000" baseline="0" dirty="0">
                        <a:solidFill>
                          <a:schemeClr val="tx1"/>
                        </a:solidFill>
                        <a:latin typeface="Arial"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240211">
                <a:tc>
                  <a:txBody>
                    <a:bodyPr/>
                    <a:lstStyle/>
                    <a:p>
                      <a:pPr algn="ctr"/>
                      <a:r>
                        <a:rPr lang="en-US" sz="1000" baseline="0" dirty="0" smtClean="0">
                          <a:solidFill>
                            <a:schemeClr val="tx1"/>
                          </a:solidFill>
                          <a:latin typeface="Arial" pitchFamily="34" charset="0"/>
                        </a:rPr>
                        <a:t>Severity(z)</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20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40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60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80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100</a:t>
                      </a:r>
                      <a:endParaRPr lang="en-US" sz="1000" baseline="0" dirty="0">
                        <a:solidFill>
                          <a:schemeClr val="tx1"/>
                        </a:solidFill>
                        <a:latin typeface="Arial" pitchFamily="34" charset="0"/>
                      </a:endParaRPr>
                    </a:p>
                  </a:txBody>
                  <a:tcPr>
                    <a:solidFill>
                      <a:schemeClr val="accent1"/>
                    </a:solidFill>
                  </a:tcPr>
                </a:tc>
              </a:tr>
              <a:tr h="240211">
                <a:tc>
                  <a:txBody>
                    <a:bodyPr/>
                    <a:lstStyle/>
                    <a:p>
                      <a:pPr algn="ctr"/>
                      <a:r>
                        <a:rPr lang="en-US" sz="1000" baseline="0" dirty="0" smtClean="0">
                          <a:solidFill>
                            <a:schemeClr val="tx1"/>
                          </a:solidFill>
                          <a:latin typeface="Arial" pitchFamily="34" charset="0"/>
                        </a:rPr>
                        <a:t>3</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60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120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180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240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300</a:t>
                      </a:r>
                      <a:endParaRPr lang="en-US" sz="1000" baseline="0" dirty="0">
                        <a:latin typeface="Arial" pitchFamily="34" charset="0"/>
                      </a:endParaRPr>
                    </a:p>
                  </a:txBody>
                  <a:tcPr>
                    <a:solidFill>
                      <a:srgbClr val="92D050"/>
                    </a:solidFill>
                  </a:tcPr>
                </a:tc>
              </a:tr>
              <a:tr h="240211">
                <a:tc>
                  <a:txBody>
                    <a:bodyPr/>
                    <a:lstStyle/>
                    <a:p>
                      <a:pPr algn="ctr"/>
                      <a:r>
                        <a:rPr lang="en-US" sz="1000" baseline="0" dirty="0" smtClean="0">
                          <a:solidFill>
                            <a:schemeClr val="tx1"/>
                          </a:solidFill>
                          <a:latin typeface="Arial" pitchFamily="34" charset="0"/>
                        </a:rPr>
                        <a:t>10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200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400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600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800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1000</a:t>
                      </a:r>
                      <a:endParaRPr lang="en-US" sz="1000" baseline="0" dirty="0">
                        <a:latin typeface="Arial" pitchFamily="34" charset="0"/>
                      </a:endParaRPr>
                    </a:p>
                  </a:txBody>
                  <a:tcPr>
                    <a:solidFill>
                      <a:srgbClr val="FFFF00"/>
                    </a:solidFill>
                  </a:tcPr>
                </a:tc>
              </a:tr>
              <a:tr h="240211">
                <a:tc>
                  <a:txBody>
                    <a:bodyPr/>
                    <a:lstStyle/>
                    <a:p>
                      <a:pPr algn="ctr"/>
                      <a:r>
                        <a:rPr lang="en-US" sz="1000" baseline="0" dirty="0" smtClean="0">
                          <a:solidFill>
                            <a:schemeClr val="tx1"/>
                          </a:solidFill>
                          <a:latin typeface="Arial" pitchFamily="34" charset="0"/>
                        </a:rPr>
                        <a:t>30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600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1200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1800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2400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3000</a:t>
                      </a:r>
                      <a:endParaRPr lang="en-US" sz="1000" baseline="0" dirty="0">
                        <a:latin typeface="Arial" pitchFamily="34" charset="0"/>
                      </a:endParaRPr>
                    </a:p>
                  </a:txBody>
                  <a:tcPr>
                    <a:solidFill>
                      <a:srgbClr val="FFFF00"/>
                    </a:solidFill>
                  </a:tcPr>
                </a:tc>
              </a:tr>
              <a:tr h="240211">
                <a:tc>
                  <a:txBody>
                    <a:bodyPr/>
                    <a:lstStyle/>
                    <a:p>
                      <a:pPr algn="ctr"/>
                      <a:r>
                        <a:rPr lang="en-US" sz="1000" baseline="0" dirty="0" smtClean="0">
                          <a:solidFill>
                            <a:schemeClr val="tx1"/>
                          </a:solidFill>
                          <a:latin typeface="Arial" pitchFamily="34" charset="0"/>
                        </a:rPr>
                        <a:t>100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2000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4000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6000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8000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10000</a:t>
                      </a:r>
                      <a:endParaRPr lang="en-US" sz="1000" baseline="0" dirty="0">
                        <a:latin typeface="Arial" pitchFamily="34" charset="0"/>
                      </a:endParaRPr>
                    </a:p>
                  </a:txBody>
                  <a:tcPr>
                    <a:solidFill>
                      <a:srgbClr val="FF0000"/>
                    </a:solidFill>
                  </a:tcPr>
                </a:tc>
              </a:tr>
              <a:tr h="240211">
                <a:tc>
                  <a:txBody>
                    <a:bodyPr/>
                    <a:lstStyle/>
                    <a:p>
                      <a:pPr algn="ctr"/>
                      <a:r>
                        <a:rPr lang="en-US" sz="1000" baseline="0" dirty="0" smtClean="0">
                          <a:solidFill>
                            <a:schemeClr val="tx1"/>
                          </a:solidFill>
                          <a:latin typeface="Arial" pitchFamily="34" charset="0"/>
                        </a:rPr>
                        <a:t>300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6000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12000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18000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24000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30000</a:t>
                      </a:r>
                      <a:endParaRPr lang="en-US" sz="1000" baseline="0" dirty="0">
                        <a:latin typeface="Arial" pitchFamily="34" charset="0"/>
                      </a:endParaRPr>
                    </a:p>
                  </a:txBody>
                  <a:tcPr>
                    <a:solidFill>
                      <a:srgbClr val="FF0000"/>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9" name="Picture 17"/>
          <p:cNvPicPr>
            <a:picLocks noChangeAspect="1" noChangeArrowheads="1"/>
          </p:cNvPicPr>
          <p:nvPr/>
        </p:nvPicPr>
        <p:blipFill>
          <a:blip r:embed="rId2" cstate="print"/>
          <a:stretch>
            <a:fillRect/>
          </a:stretch>
        </p:blipFill>
        <p:spPr bwMode="auto">
          <a:xfrm>
            <a:off x="5058000" y="1400175"/>
            <a:ext cx="2864988" cy="4876800"/>
          </a:xfrm>
          <a:prstGeom prst="rect">
            <a:avLst/>
          </a:prstGeom>
          <a:noFill/>
          <a:ln w="38100">
            <a:solidFill>
              <a:schemeClr val="tx1">
                <a:lumMod val="65000"/>
                <a:lumOff val="35000"/>
              </a:schemeClr>
            </a:solidFill>
            <a:miter lim="800000"/>
            <a:headEnd/>
            <a:tailEnd/>
          </a:ln>
          <a:effectLst/>
        </p:spPr>
      </p:pic>
      <p:sp>
        <p:nvSpPr>
          <p:cNvPr id="35842"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CURRENT HOUR QUERY</a:t>
            </a:r>
          </a:p>
        </p:txBody>
      </p:sp>
      <p:sp>
        <p:nvSpPr>
          <p:cNvPr id="13316" name="Rectangle 3"/>
          <p:cNvSpPr>
            <a:spLocks noGrp="1" noChangeArrowheads="1"/>
          </p:cNvSpPr>
          <p:nvPr>
            <p:ph idx="1"/>
          </p:nvPr>
        </p:nvSpPr>
        <p:spPr>
          <a:xfrm>
            <a:off x="228600" y="1371600"/>
            <a:ext cx="4343400" cy="4953000"/>
          </a:xfrm>
        </p:spPr>
        <p:txBody>
          <a:bodyPr>
            <a:normAutofit lnSpcReduction="10000"/>
          </a:bodyPr>
          <a:lstStyle/>
          <a:p>
            <a:pPr eaLnBrk="1" hangingPunct="1"/>
            <a:r>
              <a:rPr lang="en-US" sz="2000" dirty="0" smtClean="0"/>
              <a:t>Query Example – A P HILL AAF</a:t>
            </a:r>
          </a:p>
          <a:p>
            <a:pPr lvl="1" eaLnBrk="1" hangingPunct="1"/>
            <a:r>
              <a:rPr lang="en-US" sz="2000" b="1" dirty="0" smtClean="0"/>
              <a:t>Go to www.usahas.com</a:t>
            </a:r>
          </a:p>
          <a:p>
            <a:pPr lvl="1" eaLnBrk="1" hangingPunct="1"/>
            <a:r>
              <a:rPr lang="en-US" sz="2000" b="1" dirty="0" smtClean="0"/>
              <a:t>Click desired area (Airfields)</a:t>
            </a:r>
          </a:p>
          <a:p>
            <a:pPr lvl="1" eaLnBrk="1" hangingPunct="1"/>
            <a:r>
              <a:rPr lang="en-US" sz="2000" b="1" dirty="0" smtClean="0"/>
              <a:t>Select A P HILL(</a:t>
            </a:r>
            <a:r>
              <a:rPr lang="en-US" sz="2000" b="1" dirty="0" smtClean="0">
                <a:solidFill>
                  <a:srgbClr val="800000"/>
                </a:solidFill>
              </a:rPr>
              <a:t>1,2</a:t>
            </a:r>
            <a:r>
              <a:rPr lang="en-US" sz="2000" b="1" dirty="0" smtClean="0"/>
              <a:t>), current hour in Zulu (</a:t>
            </a:r>
            <a:r>
              <a:rPr lang="en-US" sz="2000" b="1" dirty="0" smtClean="0">
                <a:solidFill>
                  <a:srgbClr val="800000"/>
                </a:solidFill>
              </a:rPr>
              <a:t>3</a:t>
            </a:r>
            <a:r>
              <a:rPr lang="en-US" sz="2000" b="1" dirty="0" smtClean="0"/>
              <a:t>), and output format (</a:t>
            </a:r>
            <a:r>
              <a:rPr lang="en-US" sz="2000" b="1" dirty="0" smtClean="0">
                <a:solidFill>
                  <a:srgbClr val="800000"/>
                </a:solidFill>
              </a:rPr>
              <a:t>4</a:t>
            </a:r>
            <a:r>
              <a:rPr lang="en-US" sz="2000" b="1" dirty="0" smtClean="0"/>
              <a:t>)</a:t>
            </a:r>
          </a:p>
          <a:p>
            <a:pPr lvl="1" eaLnBrk="1" hangingPunct="1"/>
            <a:r>
              <a:rPr lang="en-US" sz="2000" b="1" u="sng" dirty="0" smtClean="0">
                <a:solidFill>
                  <a:srgbClr val="C00000"/>
                </a:solidFill>
              </a:rPr>
              <a:t>Note:  Airfield Category predicts conditions around and above airfields and not on the fields themselves</a:t>
            </a:r>
          </a:p>
          <a:p>
            <a:pPr lvl="2" eaLnBrk="1" hangingPunct="1"/>
            <a:r>
              <a:rPr lang="en-US" sz="1600" b="0" dirty="0" smtClean="0"/>
              <a:t>Actual airfield conditions should be determined by observed conditions and relayed through BWC</a:t>
            </a:r>
          </a:p>
        </p:txBody>
      </p:sp>
      <p:sp>
        <p:nvSpPr>
          <p:cNvPr id="13317" name="Line 6"/>
          <p:cNvSpPr>
            <a:spLocks noChangeShapeType="1"/>
          </p:cNvSpPr>
          <p:nvPr/>
        </p:nvSpPr>
        <p:spPr bwMode="auto">
          <a:xfrm flipH="1" flipV="1">
            <a:off x="7467600" y="5410200"/>
            <a:ext cx="990600" cy="76200"/>
          </a:xfrm>
          <a:prstGeom prst="line">
            <a:avLst/>
          </a:prstGeom>
          <a:noFill/>
          <a:ln w="38100">
            <a:solidFill>
              <a:srgbClr val="800000"/>
            </a:solidFill>
            <a:round/>
            <a:headEnd/>
            <a:tailEnd type="triangle" w="med" len="med"/>
          </a:ln>
        </p:spPr>
        <p:txBody>
          <a:bodyPr/>
          <a:lstStyle/>
          <a:p>
            <a:endParaRPr lang="en-US"/>
          </a:p>
        </p:txBody>
      </p:sp>
      <p:sp>
        <p:nvSpPr>
          <p:cNvPr id="13319" name="Line 11"/>
          <p:cNvSpPr>
            <a:spLocks noChangeShapeType="1"/>
          </p:cNvSpPr>
          <p:nvPr/>
        </p:nvSpPr>
        <p:spPr bwMode="auto">
          <a:xfrm flipH="1">
            <a:off x="6096000" y="2743200"/>
            <a:ext cx="990600" cy="0"/>
          </a:xfrm>
          <a:prstGeom prst="line">
            <a:avLst/>
          </a:prstGeom>
          <a:noFill/>
          <a:ln w="38100">
            <a:solidFill>
              <a:srgbClr val="800000"/>
            </a:solidFill>
            <a:round/>
            <a:headEnd/>
            <a:tailEnd type="triangle" w="med" len="med"/>
          </a:ln>
        </p:spPr>
        <p:txBody>
          <a:bodyPr/>
          <a:lstStyle/>
          <a:p>
            <a:endParaRPr lang="en-US"/>
          </a:p>
        </p:txBody>
      </p:sp>
      <p:sp>
        <p:nvSpPr>
          <p:cNvPr id="13320" name="Text Box 12"/>
          <p:cNvSpPr txBox="1">
            <a:spLocks noChangeArrowheads="1"/>
          </p:cNvSpPr>
          <p:nvPr/>
        </p:nvSpPr>
        <p:spPr bwMode="auto">
          <a:xfrm>
            <a:off x="8035925" y="4633913"/>
            <a:ext cx="338137" cy="461962"/>
          </a:xfrm>
          <a:prstGeom prst="rect">
            <a:avLst/>
          </a:prstGeom>
          <a:noFill/>
          <a:ln w="9525">
            <a:noFill/>
            <a:miter lim="800000"/>
            <a:headEnd/>
            <a:tailEnd/>
          </a:ln>
        </p:spPr>
        <p:txBody>
          <a:bodyPr wrap="none">
            <a:spAutoFit/>
          </a:bodyPr>
          <a:lstStyle/>
          <a:p>
            <a:r>
              <a:rPr lang="en-US">
                <a:solidFill>
                  <a:srgbClr val="A50021"/>
                </a:solidFill>
              </a:rPr>
              <a:t>2</a:t>
            </a:r>
          </a:p>
        </p:txBody>
      </p:sp>
      <p:sp>
        <p:nvSpPr>
          <p:cNvPr id="13321" name="Text Box 13"/>
          <p:cNvSpPr txBox="1">
            <a:spLocks noChangeArrowheads="1"/>
          </p:cNvSpPr>
          <p:nvPr/>
        </p:nvSpPr>
        <p:spPr bwMode="auto">
          <a:xfrm>
            <a:off x="7239000" y="2514600"/>
            <a:ext cx="338137" cy="461962"/>
          </a:xfrm>
          <a:prstGeom prst="rect">
            <a:avLst/>
          </a:prstGeom>
          <a:noFill/>
          <a:ln w="9525">
            <a:noFill/>
            <a:miter lim="800000"/>
            <a:headEnd/>
            <a:tailEnd/>
          </a:ln>
        </p:spPr>
        <p:txBody>
          <a:bodyPr wrap="none">
            <a:spAutoFit/>
          </a:bodyPr>
          <a:lstStyle/>
          <a:p>
            <a:r>
              <a:rPr lang="en-US" dirty="0">
                <a:solidFill>
                  <a:srgbClr val="A50021"/>
                </a:solidFill>
              </a:rPr>
              <a:t>1</a:t>
            </a:r>
          </a:p>
        </p:txBody>
      </p:sp>
      <p:sp>
        <p:nvSpPr>
          <p:cNvPr id="13322" name="Text Box 14"/>
          <p:cNvSpPr txBox="1">
            <a:spLocks noChangeArrowheads="1"/>
          </p:cNvSpPr>
          <p:nvPr/>
        </p:nvSpPr>
        <p:spPr bwMode="auto">
          <a:xfrm>
            <a:off x="8413750" y="5248275"/>
            <a:ext cx="336550" cy="457200"/>
          </a:xfrm>
          <a:prstGeom prst="rect">
            <a:avLst/>
          </a:prstGeom>
          <a:noFill/>
          <a:ln w="9525">
            <a:noFill/>
            <a:miter lim="800000"/>
            <a:headEnd/>
            <a:tailEnd/>
          </a:ln>
        </p:spPr>
        <p:txBody>
          <a:bodyPr wrap="none">
            <a:spAutoFit/>
          </a:bodyPr>
          <a:lstStyle/>
          <a:p>
            <a:r>
              <a:rPr lang="en-US">
                <a:solidFill>
                  <a:srgbClr val="A50021"/>
                </a:solidFill>
              </a:rPr>
              <a:t>3</a:t>
            </a:r>
          </a:p>
        </p:txBody>
      </p:sp>
      <p:sp>
        <p:nvSpPr>
          <p:cNvPr id="13323" name="Text Box 15"/>
          <p:cNvSpPr txBox="1">
            <a:spLocks noChangeArrowheads="1"/>
          </p:cNvSpPr>
          <p:nvPr/>
        </p:nvSpPr>
        <p:spPr bwMode="auto">
          <a:xfrm>
            <a:off x="8088313" y="5707063"/>
            <a:ext cx="336550" cy="457200"/>
          </a:xfrm>
          <a:prstGeom prst="rect">
            <a:avLst/>
          </a:prstGeom>
          <a:noFill/>
          <a:ln w="9525">
            <a:noFill/>
            <a:miter lim="800000"/>
            <a:headEnd/>
            <a:tailEnd/>
          </a:ln>
        </p:spPr>
        <p:txBody>
          <a:bodyPr wrap="none">
            <a:spAutoFit/>
          </a:bodyPr>
          <a:lstStyle/>
          <a:p>
            <a:r>
              <a:rPr lang="en-US" dirty="0">
                <a:solidFill>
                  <a:srgbClr val="A50021"/>
                </a:solidFill>
              </a:rPr>
              <a:t>4</a:t>
            </a:r>
          </a:p>
        </p:txBody>
      </p:sp>
      <p:sp>
        <p:nvSpPr>
          <p:cNvPr id="13326" name="Line 21"/>
          <p:cNvSpPr>
            <a:spLocks noChangeShapeType="1"/>
          </p:cNvSpPr>
          <p:nvPr/>
        </p:nvSpPr>
        <p:spPr bwMode="auto">
          <a:xfrm flipH="1">
            <a:off x="6858000" y="5943600"/>
            <a:ext cx="1219200" cy="0"/>
          </a:xfrm>
          <a:prstGeom prst="line">
            <a:avLst/>
          </a:prstGeom>
          <a:noFill/>
          <a:ln w="38100">
            <a:solidFill>
              <a:srgbClr val="800000"/>
            </a:solidFill>
            <a:round/>
            <a:headEnd/>
            <a:tailEnd type="triangle" w="med" len="med"/>
          </a:ln>
        </p:spPr>
        <p:txBody>
          <a:bodyPr/>
          <a:lstStyle/>
          <a:p>
            <a:endParaRPr lang="en-US"/>
          </a:p>
        </p:txBody>
      </p:sp>
      <p:sp>
        <p:nvSpPr>
          <p:cNvPr id="13328" name="Line 11"/>
          <p:cNvSpPr>
            <a:spLocks noChangeShapeType="1"/>
          </p:cNvSpPr>
          <p:nvPr/>
        </p:nvSpPr>
        <p:spPr bwMode="auto">
          <a:xfrm flipH="1">
            <a:off x="7620000" y="4876800"/>
            <a:ext cx="457200" cy="76200"/>
          </a:xfrm>
          <a:prstGeom prst="line">
            <a:avLst/>
          </a:prstGeom>
          <a:noFill/>
          <a:ln w="38100">
            <a:solidFill>
              <a:srgbClr val="800000"/>
            </a:solidFill>
            <a:round/>
            <a:headEnd/>
            <a:tailEnd type="triangle" w="med" len="med"/>
          </a:ln>
        </p:spPr>
        <p:txBody>
          <a:bodyPr/>
          <a:lstStyle/>
          <a:p>
            <a:endParaRPr lang="en-US"/>
          </a:p>
        </p:txBody>
      </p:sp>
      <p:sp>
        <p:nvSpPr>
          <p:cNvPr id="19" name="TextBox 18"/>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tretch>
            <a:fillRect/>
          </a:stretch>
        </p:blipFill>
        <p:spPr bwMode="auto">
          <a:xfrm>
            <a:off x="1905000" y="2895600"/>
            <a:ext cx="5257800" cy="2472636"/>
          </a:xfrm>
          <a:prstGeom prst="rect">
            <a:avLst/>
          </a:prstGeom>
          <a:noFill/>
          <a:ln w="38100">
            <a:solidFill>
              <a:schemeClr val="tx1">
                <a:lumMod val="65000"/>
                <a:lumOff val="35000"/>
              </a:schemeClr>
            </a:solidFill>
            <a:miter lim="800000"/>
            <a:headEnd/>
            <a:tailEnd/>
          </a:ln>
          <a:effectLst/>
        </p:spPr>
      </p:pic>
      <p:sp>
        <p:nvSpPr>
          <p:cNvPr id="34818"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CURRENT HOUR QUERY</a:t>
            </a:r>
          </a:p>
        </p:txBody>
      </p:sp>
      <p:sp>
        <p:nvSpPr>
          <p:cNvPr id="14340" name="Line 9"/>
          <p:cNvSpPr>
            <a:spLocks noChangeShapeType="1"/>
          </p:cNvSpPr>
          <p:nvPr/>
        </p:nvSpPr>
        <p:spPr bwMode="auto">
          <a:xfrm>
            <a:off x="3962400" y="1981200"/>
            <a:ext cx="990600" cy="1066800"/>
          </a:xfrm>
          <a:prstGeom prst="line">
            <a:avLst/>
          </a:prstGeom>
          <a:noFill/>
          <a:ln w="38100">
            <a:solidFill>
              <a:srgbClr val="800000"/>
            </a:solidFill>
            <a:round/>
            <a:headEnd/>
            <a:tailEnd type="triangle" w="med" len="med"/>
          </a:ln>
        </p:spPr>
        <p:txBody>
          <a:bodyPr/>
          <a:lstStyle/>
          <a:p>
            <a:endParaRPr lang="en-US"/>
          </a:p>
        </p:txBody>
      </p:sp>
      <p:sp>
        <p:nvSpPr>
          <p:cNvPr id="14341" name="Text Box 10"/>
          <p:cNvSpPr txBox="1">
            <a:spLocks noChangeArrowheads="1"/>
          </p:cNvSpPr>
          <p:nvPr/>
        </p:nvSpPr>
        <p:spPr bwMode="auto">
          <a:xfrm>
            <a:off x="5410200" y="5029200"/>
            <a:ext cx="1487488" cy="369332"/>
          </a:xfrm>
          <a:prstGeom prst="rect">
            <a:avLst/>
          </a:prstGeom>
          <a:noFill/>
          <a:ln w="9525">
            <a:noFill/>
            <a:miter lim="800000"/>
            <a:headEnd/>
            <a:tailEnd/>
          </a:ln>
        </p:spPr>
        <p:txBody>
          <a:bodyPr wrap="square">
            <a:spAutoFit/>
          </a:bodyPr>
          <a:lstStyle/>
          <a:p>
            <a:pPr algn="ctr"/>
            <a:r>
              <a:rPr lang="en-US" sz="1800" b="1" dirty="0" smtClean="0">
                <a:latin typeface="Arial" charset="0"/>
              </a:rPr>
              <a:t>Hazards</a:t>
            </a:r>
            <a:endParaRPr lang="en-US" sz="1800" b="1" dirty="0">
              <a:latin typeface="Arial" charset="0"/>
            </a:endParaRPr>
          </a:p>
        </p:txBody>
      </p:sp>
      <p:sp>
        <p:nvSpPr>
          <p:cNvPr id="14342" name="Line 11"/>
          <p:cNvSpPr>
            <a:spLocks noChangeShapeType="1"/>
          </p:cNvSpPr>
          <p:nvPr/>
        </p:nvSpPr>
        <p:spPr bwMode="auto">
          <a:xfrm flipH="1">
            <a:off x="5715000" y="2057400"/>
            <a:ext cx="1600200" cy="990600"/>
          </a:xfrm>
          <a:prstGeom prst="line">
            <a:avLst/>
          </a:prstGeom>
          <a:noFill/>
          <a:ln w="38100">
            <a:solidFill>
              <a:srgbClr val="800000"/>
            </a:solidFill>
            <a:round/>
            <a:headEnd/>
            <a:tailEnd type="triangle" w="med" len="med"/>
          </a:ln>
        </p:spPr>
        <p:txBody>
          <a:bodyPr/>
          <a:lstStyle/>
          <a:p>
            <a:endParaRPr lang="en-US"/>
          </a:p>
        </p:txBody>
      </p:sp>
      <p:sp>
        <p:nvSpPr>
          <p:cNvPr id="14343" name="Text Box 12"/>
          <p:cNvSpPr txBox="1">
            <a:spLocks noChangeArrowheads="1"/>
          </p:cNvSpPr>
          <p:nvPr/>
        </p:nvSpPr>
        <p:spPr bwMode="auto">
          <a:xfrm>
            <a:off x="3429000" y="3886200"/>
            <a:ext cx="2286000" cy="369332"/>
          </a:xfrm>
          <a:prstGeom prst="rect">
            <a:avLst/>
          </a:prstGeom>
          <a:noFill/>
          <a:ln w="9525">
            <a:noFill/>
            <a:miter lim="800000"/>
            <a:headEnd/>
            <a:tailEnd/>
          </a:ln>
        </p:spPr>
        <p:txBody>
          <a:bodyPr wrap="square">
            <a:spAutoFit/>
          </a:bodyPr>
          <a:lstStyle/>
          <a:p>
            <a:r>
              <a:rPr lang="en-US" sz="1800" b="1" dirty="0" smtClean="0">
                <a:latin typeface="Arial" charset="0"/>
              </a:rPr>
              <a:t>Date time of risk</a:t>
            </a:r>
            <a:endParaRPr lang="en-US" sz="1800" b="1" dirty="0">
              <a:latin typeface="Arial" charset="0"/>
            </a:endParaRPr>
          </a:p>
        </p:txBody>
      </p:sp>
      <p:sp>
        <p:nvSpPr>
          <p:cNvPr id="14345" name="Text Box 22"/>
          <p:cNvSpPr txBox="1">
            <a:spLocks noChangeArrowheads="1"/>
          </p:cNvSpPr>
          <p:nvPr/>
        </p:nvSpPr>
        <p:spPr bwMode="auto">
          <a:xfrm>
            <a:off x="5715000" y="1524000"/>
            <a:ext cx="3276600" cy="461665"/>
          </a:xfrm>
          <a:prstGeom prst="rect">
            <a:avLst/>
          </a:prstGeom>
          <a:noFill/>
          <a:ln w="9525">
            <a:noFill/>
            <a:miter lim="800000"/>
            <a:headEnd/>
            <a:tailEnd/>
          </a:ln>
        </p:spPr>
        <p:txBody>
          <a:bodyPr>
            <a:spAutoFit/>
          </a:bodyPr>
          <a:lstStyle/>
          <a:p>
            <a:pPr algn="ctr"/>
            <a:r>
              <a:rPr lang="en-US" sz="1200" b="1" dirty="0">
                <a:latin typeface="Arial" charset="0"/>
              </a:rPr>
              <a:t>Defines which model/input is driving the risk reading; in this case, SOAR Model</a:t>
            </a:r>
          </a:p>
        </p:txBody>
      </p:sp>
      <p:sp>
        <p:nvSpPr>
          <p:cNvPr id="14347" name="Text Box 22"/>
          <p:cNvSpPr txBox="1">
            <a:spLocks noChangeArrowheads="1"/>
          </p:cNvSpPr>
          <p:nvPr/>
        </p:nvSpPr>
        <p:spPr bwMode="auto">
          <a:xfrm>
            <a:off x="7391400" y="3276600"/>
            <a:ext cx="1752600" cy="2123658"/>
          </a:xfrm>
          <a:prstGeom prst="rect">
            <a:avLst/>
          </a:prstGeom>
          <a:noFill/>
          <a:ln w="9525">
            <a:noFill/>
            <a:miter lim="800000"/>
            <a:headEnd/>
            <a:tailEnd/>
          </a:ln>
        </p:spPr>
        <p:txBody>
          <a:bodyPr>
            <a:spAutoFit/>
          </a:bodyPr>
          <a:lstStyle/>
          <a:p>
            <a:r>
              <a:rPr lang="en-US" sz="1200" b="1" dirty="0">
                <a:latin typeface="Arial" charset="0"/>
              </a:rPr>
              <a:t>Thermal depth, where birds might be present, is </a:t>
            </a:r>
            <a:r>
              <a:rPr lang="en-US" sz="1200" b="1" dirty="0" smtClean="0">
                <a:latin typeface="Arial" charset="0"/>
              </a:rPr>
              <a:t>453 </a:t>
            </a:r>
            <a:r>
              <a:rPr lang="en-US" sz="1200" b="1" dirty="0">
                <a:latin typeface="Arial" charset="0"/>
              </a:rPr>
              <a:t>feet AGL and </a:t>
            </a:r>
            <a:r>
              <a:rPr lang="en-US" sz="1200" b="1" dirty="0" smtClean="0">
                <a:latin typeface="Arial" charset="0"/>
              </a:rPr>
              <a:t>below.  “NA”, indicates that the risk is not based on the soaring model.  “NO DATA” indicates that the soaring data is missing.</a:t>
            </a:r>
            <a:endParaRPr lang="en-US" sz="1200" b="1" dirty="0">
              <a:latin typeface="Arial" charset="0"/>
            </a:endParaRPr>
          </a:p>
        </p:txBody>
      </p:sp>
      <p:sp>
        <p:nvSpPr>
          <p:cNvPr id="14348" name="Line 23"/>
          <p:cNvSpPr>
            <a:spLocks noChangeShapeType="1"/>
          </p:cNvSpPr>
          <p:nvPr/>
        </p:nvSpPr>
        <p:spPr bwMode="auto">
          <a:xfrm flipH="1" flipV="1">
            <a:off x="6477000" y="3505200"/>
            <a:ext cx="838200" cy="762000"/>
          </a:xfrm>
          <a:prstGeom prst="line">
            <a:avLst/>
          </a:prstGeom>
          <a:noFill/>
          <a:ln w="38100">
            <a:solidFill>
              <a:srgbClr val="800000"/>
            </a:solidFill>
            <a:round/>
            <a:headEnd/>
            <a:tailEnd type="triangle" w="med" len="med"/>
          </a:ln>
        </p:spPr>
        <p:txBody>
          <a:bodyPr/>
          <a:lstStyle/>
          <a:p>
            <a:endParaRPr lang="en-US"/>
          </a:p>
        </p:txBody>
      </p:sp>
      <p:sp>
        <p:nvSpPr>
          <p:cNvPr id="14349" name="Line 11"/>
          <p:cNvSpPr>
            <a:spLocks noChangeShapeType="1"/>
          </p:cNvSpPr>
          <p:nvPr/>
        </p:nvSpPr>
        <p:spPr bwMode="auto">
          <a:xfrm flipH="1" flipV="1">
            <a:off x="3429000" y="3581400"/>
            <a:ext cx="762000" cy="228600"/>
          </a:xfrm>
          <a:prstGeom prst="line">
            <a:avLst/>
          </a:prstGeom>
          <a:noFill/>
          <a:ln w="38100">
            <a:solidFill>
              <a:srgbClr val="800000"/>
            </a:solidFill>
            <a:round/>
            <a:headEnd/>
            <a:tailEnd type="triangle" w="med" len="med"/>
          </a:ln>
        </p:spPr>
        <p:txBody>
          <a:bodyPr/>
          <a:lstStyle/>
          <a:p>
            <a:endParaRPr lang="en-US"/>
          </a:p>
        </p:txBody>
      </p:sp>
      <p:sp>
        <p:nvSpPr>
          <p:cNvPr id="14350" name="Text Box 22"/>
          <p:cNvSpPr txBox="1">
            <a:spLocks noChangeArrowheads="1"/>
          </p:cNvSpPr>
          <p:nvPr/>
        </p:nvSpPr>
        <p:spPr bwMode="auto">
          <a:xfrm>
            <a:off x="2286000" y="1447800"/>
            <a:ext cx="3200400" cy="461665"/>
          </a:xfrm>
          <a:prstGeom prst="rect">
            <a:avLst/>
          </a:prstGeom>
          <a:noFill/>
          <a:ln w="9525">
            <a:noFill/>
            <a:miter lim="800000"/>
            <a:headEnd/>
            <a:tailEnd/>
          </a:ln>
        </p:spPr>
        <p:txBody>
          <a:bodyPr wrap="square">
            <a:spAutoFit/>
          </a:bodyPr>
          <a:lstStyle/>
          <a:p>
            <a:r>
              <a:rPr lang="en-US" sz="1200" b="1" dirty="0">
                <a:latin typeface="Arial" charset="0"/>
              </a:rPr>
              <a:t>Overall AHAS risk driven by highest risk model; NEXRAD model overrides any ties</a:t>
            </a:r>
          </a:p>
        </p:txBody>
      </p:sp>
      <p:sp>
        <p:nvSpPr>
          <p:cNvPr id="17" name="TextBox 16"/>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
        <p:nvSpPr>
          <p:cNvPr id="16" name="Line 23"/>
          <p:cNvSpPr>
            <a:spLocks noChangeShapeType="1"/>
          </p:cNvSpPr>
          <p:nvPr/>
        </p:nvSpPr>
        <p:spPr bwMode="auto">
          <a:xfrm flipH="1" flipV="1">
            <a:off x="3810000" y="4800600"/>
            <a:ext cx="1752600" cy="381000"/>
          </a:xfrm>
          <a:prstGeom prst="line">
            <a:avLst/>
          </a:prstGeom>
          <a:noFill/>
          <a:ln w="38100">
            <a:solidFill>
              <a:srgbClr val="800000"/>
            </a:solidFill>
            <a:round/>
            <a:headEnd/>
            <a:tailEnd type="triangle" w="med" len="med"/>
          </a:ln>
        </p:spPr>
        <p:txBody>
          <a:bodyPr/>
          <a:lstStyle/>
          <a:p>
            <a:endParaRPr lang="en-US"/>
          </a:p>
        </p:txBody>
      </p:sp>
      <p:sp>
        <p:nvSpPr>
          <p:cNvPr id="18" name="Line 9"/>
          <p:cNvSpPr>
            <a:spLocks noChangeShapeType="1"/>
          </p:cNvSpPr>
          <p:nvPr/>
        </p:nvSpPr>
        <p:spPr bwMode="auto">
          <a:xfrm>
            <a:off x="2133600" y="2286000"/>
            <a:ext cx="2057400" cy="838200"/>
          </a:xfrm>
          <a:prstGeom prst="line">
            <a:avLst/>
          </a:prstGeom>
          <a:noFill/>
          <a:ln w="38100">
            <a:solidFill>
              <a:srgbClr val="800000"/>
            </a:solidFill>
            <a:round/>
            <a:headEnd/>
            <a:tailEnd type="triangle" w="med" len="med"/>
          </a:ln>
        </p:spPr>
        <p:txBody>
          <a:bodyPr/>
          <a:lstStyle/>
          <a:p>
            <a:endParaRPr lang="en-US"/>
          </a:p>
        </p:txBody>
      </p:sp>
      <p:sp>
        <p:nvSpPr>
          <p:cNvPr id="19" name="Text Box 22"/>
          <p:cNvSpPr txBox="1">
            <a:spLocks noChangeArrowheads="1"/>
          </p:cNvSpPr>
          <p:nvPr/>
        </p:nvSpPr>
        <p:spPr bwMode="auto">
          <a:xfrm>
            <a:off x="381000" y="1905000"/>
            <a:ext cx="1828800" cy="646331"/>
          </a:xfrm>
          <a:prstGeom prst="rect">
            <a:avLst/>
          </a:prstGeom>
          <a:noFill/>
          <a:ln w="9525">
            <a:noFill/>
            <a:miter lim="800000"/>
            <a:headEnd/>
            <a:tailEnd/>
          </a:ln>
        </p:spPr>
        <p:txBody>
          <a:bodyPr wrap="square">
            <a:spAutoFit/>
          </a:bodyPr>
          <a:lstStyle/>
          <a:p>
            <a:r>
              <a:rPr lang="en-US" sz="1200" b="1" dirty="0" smtClean="0">
                <a:latin typeface="Arial" charset="0"/>
              </a:rPr>
              <a:t>NEXRAD risk.</a:t>
            </a:r>
          </a:p>
          <a:p>
            <a:r>
              <a:rPr lang="en-US" sz="1200" b="1" dirty="0" smtClean="0">
                <a:latin typeface="Arial" charset="0"/>
              </a:rPr>
              <a:t>“NO DATA” indicates that the radar is down.</a:t>
            </a:r>
            <a:endParaRPr lang="en-US" sz="1200" b="1" dirty="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74638"/>
            <a:ext cx="9144000" cy="1143000"/>
          </a:xfrm>
        </p:spPr>
        <p:txBody>
          <a:bodyPr>
            <a:normAutofit fontScale="90000"/>
          </a:bodyPr>
          <a:lstStyle/>
          <a:p>
            <a:pPr>
              <a:defRPr/>
            </a:pPr>
            <a:r>
              <a:rPr lang="en-US" dirty="0" smtClean="0">
                <a:solidFill>
                  <a:schemeClr val="bg1"/>
                </a:solidFill>
                <a:effectLst>
                  <a:outerShdw blurRad="38100" dist="38100" dir="2700000" algn="tl">
                    <a:srgbClr val="C0C0C0"/>
                  </a:outerShdw>
                </a:effectLst>
              </a:rPr>
              <a:t>FORECAST QUERY </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(&gt;1 and up to 24 hours)</a:t>
            </a:r>
          </a:p>
        </p:txBody>
      </p:sp>
      <p:sp>
        <p:nvSpPr>
          <p:cNvPr id="15363" name="Rectangle 4"/>
          <p:cNvSpPr>
            <a:spLocks noGrp="1" noChangeArrowheads="1"/>
          </p:cNvSpPr>
          <p:nvPr>
            <p:ph idx="1"/>
          </p:nvPr>
        </p:nvSpPr>
        <p:spPr>
          <a:xfrm>
            <a:off x="457200" y="1447800"/>
            <a:ext cx="8382000" cy="4495800"/>
          </a:xfrm>
          <a:noFill/>
        </p:spPr>
        <p:txBody>
          <a:bodyPr/>
          <a:lstStyle/>
          <a:p>
            <a:pPr eaLnBrk="1" hangingPunct="1"/>
            <a:r>
              <a:rPr lang="en-US" sz="2000" dirty="0" smtClean="0"/>
              <a:t>Forecast Conditions Query</a:t>
            </a:r>
          </a:p>
          <a:p>
            <a:pPr lvl="1" eaLnBrk="1" hangingPunct="1"/>
            <a:r>
              <a:rPr lang="en-US" sz="2000" b="1" dirty="0" smtClean="0"/>
              <a:t>NWS weather observations and forecast model data predict large-scale migratory and soaring bird activity in the contiguous 48 states and Alaska</a:t>
            </a:r>
          </a:p>
          <a:p>
            <a:pPr lvl="1" eaLnBrk="1" hangingPunct="1"/>
            <a:r>
              <a:rPr lang="en-US" sz="2000" b="1" dirty="0" smtClean="0"/>
              <a:t>Migratory and Soaring models are run twice a day to forecast bird strike risk up to 24 hours in advance</a:t>
            </a:r>
          </a:p>
          <a:p>
            <a:pPr lvl="1" eaLnBrk="1" hangingPunct="1"/>
            <a:r>
              <a:rPr lang="en-US" sz="2000" b="1" u="sng" dirty="0" smtClean="0"/>
              <a:t>The Migratory Bird Forecast Model</a:t>
            </a:r>
            <a:r>
              <a:rPr lang="en-US" sz="2000" b="1" dirty="0" smtClean="0"/>
              <a:t> predicts </a:t>
            </a:r>
            <a:r>
              <a:rPr lang="en-US" sz="2000" b="1" u="sng" dirty="0" smtClean="0"/>
              <a:t>likelihood</a:t>
            </a:r>
            <a:r>
              <a:rPr lang="en-US" sz="2000" b="1" dirty="0" smtClean="0"/>
              <a:t> of migration of known concentrations of large birds, given current and forecast weather conditions</a:t>
            </a:r>
          </a:p>
          <a:p>
            <a:pPr lvl="1" eaLnBrk="1" hangingPunct="1"/>
            <a:r>
              <a:rPr lang="en-US" sz="2000" b="1" u="sng" dirty="0" smtClean="0"/>
              <a:t>The Soaring Bird Forecast Model</a:t>
            </a:r>
            <a:r>
              <a:rPr lang="en-US" sz="2000" b="1" dirty="0" smtClean="0"/>
              <a:t> predicts </a:t>
            </a:r>
            <a:r>
              <a:rPr lang="en-US" sz="2000" b="1" u="sng" dirty="0" smtClean="0"/>
              <a:t>likelihood</a:t>
            </a:r>
            <a:r>
              <a:rPr lang="en-US" sz="2000" b="1" dirty="0" smtClean="0"/>
              <a:t> of soaring birds based on calculating thermal depth and US BAM data</a:t>
            </a:r>
          </a:p>
          <a:p>
            <a:pPr lvl="2" eaLnBrk="1" hangingPunct="1"/>
            <a:r>
              <a:rPr lang="en-US" sz="1600" dirty="0" smtClean="0"/>
              <a:t>Displayed thermal depth height indicates where conditions are right for soaring birds to be present</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7"/>
          <p:cNvPicPr>
            <a:picLocks noChangeAspect="1" noChangeArrowheads="1"/>
          </p:cNvPicPr>
          <p:nvPr/>
        </p:nvPicPr>
        <p:blipFill>
          <a:blip r:embed="rId2" cstate="print"/>
          <a:stretch>
            <a:fillRect/>
          </a:stretch>
        </p:blipFill>
        <p:spPr bwMode="auto">
          <a:xfrm>
            <a:off x="6076950" y="1577027"/>
            <a:ext cx="2659063" cy="4526272"/>
          </a:xfrm>
          <a:prstGeom prst="rect">
            <a:avLst/>
          </a:prstGeom>
          <a:noFill/>
          <a:ln w="38100">
            <a:solidFill>
              <a:schemeClr val="tx1">
                <a:lumMod val="65000"/>
                <a:lumOff val="35000"/>
              </a:schemeClr>
            </a:solidFill>
            <a:miter lim="800000"/>
            <a:headEnd/>
            <a:tailEnd/>
          </a:ln>
          <a:effectLst/>
        </p:spPr>
      </p:pic>
      <p:sp>
        <p:nvSpPr>
          <p:cNvPr id="36866" name="Rectangle 2"/>
          <p:cNvSpPr>
            <a:spLocks noGrp="1" noChangeArrowheads="1"/>
          </p:cNvSpPr>
          <p:nvPr>
            <p:ph type="title"/>
          </p:nvPr>
        </p:nvSpPr>
        <p:spPr>
          <a:xfrm>
            <a:off x="0" y="152400"/>
            <a:ext cx="9144000" cy="1066800"/>
          </a:xfrm>
        </p:spPr>
        <p:txBody>
          <a:bodyPr>
            <a:normAutofit fontScale="90000"/>
          </a:bodyPr>
          <a:lstStyle/>
          <a:p>
            <a:pPr>
              <a:defRPr/>
            </a:pPr>
            <a:r>
              <a:rPr lang="en-US" dirty="0" smtClean="0">
                <a:solidFill>
                  <a:schemeClr val="bg1"/>
                </a:solidFill>
                <a:effectLst>
                  <a:outerShdw blurRad="38100" dist="38100" dir="2700000" algn="tl">
                    <a:srgbClr val="C0C0C0"/>
                  </a:outerShdw>
                </a:effectLst>
              </a:rPr>
              <a:t>FORECAST QUERY </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(&gt;1 and up to 24 hours)</a:t>
            </a:r>
            <a:endParaRPr lang="en-US" dirty="0" smtClean="0">
              <a:effectLst>
                <a:outerShdw blurRad="38100" dist="38100" dir="2700000" algn="tl">
                  <a:srgbClr val="C0C0C0"/>
                </a:outerShdw>
              </a:effectLst>
            </a:endParaRPr>
          </a:p>
        </p:txBody>
      </p:sp>
      <p:sp>
        <p:nvSpPr>
          <p:cNvPr id="16388" name="Rectangle 3"/>
          <p:cNvSpPr>
            <a:spLocks noGrp="1" noChangeArrowheads="1"/>
          </p:cNvSpPr>
          <p:nvPr>
            <p:ph idx="1"/>
          </p:nvPr>
        </p:nvSpPr>
        <p:spPr>
          <a:xfrm>
            <a:off x="457200" y="1447800"/>
            <a:ext cx="5029200" cy="2819400"/>
          </a:xfrm>
        </p:spPr>
        <p:txBody>
          <a:bodyPr/>
          <a:lstStyle/>
          <a:p>
            <a:pPr eaLnBrk="1" hangingPunct="1"/>
            <a:r>
              <a:rPr lang="en-US" dirty="0" smtClean="0"/>
              <a:t>Query Example – AP Hill</a:t>
            </a:r>
          </a:p>
          <a:p>
            <a:pPr lvl="1" eaLnBrk="1" hangingPunct="1"/>
            <a:r>
              <a:rPr lang="en-US" sz="1600" b="1" dirty="0" smtClean="0"/>
              <a:t>Go to www.usahas.com</a:t>
            </a:r>
          </a:p>
          <a:p>
            <a:pPr lvl="1" eaLnBrk="1" hangingPunct="1"/>
            <a:r>
              <a:rPr lang="en-US" sz="1600" b="1" dirty="0" smtClean="0"/>
              <a:t>Click desired area (Airfields)</a:t>
            </a:r>
          </a:p>
          <a:p>
            <a:pPr lvl="1" eaLnBrk="1" hangingPunct="1"/>
            <a:r>
              <a:rPr lang="en-US" sz="1600" b="1" dirty="0" smtClean="0"/>
              <a:t>Select AP Hill, desired time, and select output format</a:t>
            </a:r>
          </a:p>
          <a:p>
            <a:pPr lvl="1"/>
            <a:r>
              <a:rPr lang="en-US" sz="1600" b="1" dirty="0" smtClean="0">
                <a:latin typeface="Arial" charset="0"/>
              </a:rPr>
              <a:t>Everything is the same as a current hour query except you select a time between 1 and 24 hrs from current time</a:t>
            </a:r>
          </a:p>
          <a:p>
            <a:pPr lvl="1" eaLnBrk="1" hangingPunct="1"/>
            <a:endParaRPr lang="en-US" b="1" dirty="0" smtClean="0"/>
          </a:p>
        </p:txBody>
      </p:sp>
      <p:sp>
        <p:nvSpPr>
          <p:cNvPr id="16389" name="Text Box 6"/>
          <p:cNvSpPr txBox="1">
            <a:spLocks noChangeArrowheads="1"/>
          </p:cNvSpPr>
          <p:nvPr/>
        </p:nvSpPr>
        <p:spPr bwMode="auto">
          <a:xfrm>
            <a:off x="2667000" y="4953000"/>
            <a:ext cx="2590800" cy="400110"/>
          </a:xfrm>
          <a:prstGeom prst="rect">
            <a:avLst/>
          </a:prstGeom>
          <a:noFill/>
          <a:ln w="9525">
            <a:noFill/>
            <a:miter lim="800000"/>
            <a:headEnd/>
            <a:tailEnd/>
          </a:ln>
        </p:spPr>
        <p:txBody>
          <a:bodyPr>
            <a:spAutoFit/>
          </a:bodyPr>
          <a:lstStyle/>
          <a:p>
            <a:r>
              <a:rPr lang="en-US" sz="2000" b="1" dirty="0" smtClean="0">
                <a:latin typeface="Arial" charset="0"/>
              </a:rPr>
              <a:t>Next hour selected</a:t>
            </a:r>
            <a:endParaRPr lang="en-US" sz="2000" b="1" dirty="0">
              <a:latin typeface="Arial" charset="0"/>
            </a:endParaRPr>
          </a:p>
        </p:txBody>
      </p:sp>
      <p:sp>
        <p:nvSpPr>
          <p:cNvPr id="16390" name="Line 7"/>
          <p:cNvSpPr>
            <a:spLocks noChangeShapeType="1"/>
          </p:cNvSpPr>
          <p:nvPr/>
        </p:nvSpPr>
        <p:spPr bwMode="auto">
          <a:xfrm>
            <a:off x="5181600" y="5181600"/>
            <a:ext cx="2667000" cy="76200"/>
          </a:xfrm>
          <a:prstGeom prst="line">
            <a:avLst/>
          </a:prstGeom>
          <a:noFill/>
          <a:ln w="38100">
            <a:solidFill>
              <a:srgbClr val="800000"/>
            </a:solidFill>
            <a:round/>
            <a:headEnd/>
            <a:tailEnd type="triangle" w="med" len="med"/>
          </a:ln>
        </p:spPr>
        <p:txBody>
          <a:bodyPr/>
          <a:lstStyle/>
          <a:p>
            <a:endParaRPr lang="en-US"/>
          </a:p>
        </p:txBody>
      </p:sp>
      <p:sp>
        <p:nvSpPr>
          <p:cNvPr id="8" name="TextBox 7"/>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tretch>
            <a:fillRect/>
          </a:stretch>
        </p:blipFill>
        <p:spPr bwMode="auto">
          <a:xfrm>
            <a:off x="1828800" y="3505200"/>
            <a:ext cx="5334000" cy="2508472"/>
          </a:xfrm>
          <a:prstGeom prst="rect">
            <a:avLst/>
          </a:prstGeom>
          <a:noFill/>
          <a:ln w="38100">
            <a:solidFill>
              <a:schemeClr val="tx1">
                <a:lumMod val="65000"/>
                <a:lumOff val="35000"/>
              </a:schemeClr>
            </a:solidFill>
            <a:miter lim="800000"/>
            <a:headEnd/>
            <a:tailEnd/>
          </a:ln>
          <a:effectLst/>
        </p:spPr>
      </p:pic>
      <p:sp>
        <p:nvSpPr>
          <p:cNvPr id="38914" name="Rectangle 2"/>
          <p:cNvSpPr>
            <a:spLocks noGrp="1" noChangeArrowheads="1"/>
          </p:cNvSpPr>
          <p:nvPr>
            <p:ph type="title"/>
          </p:nvPr>
        </p:nvSpPr>
        <p:spPr>
          <a:xfrm>
            <a:off x="0" y="274638"/>
            <a:ext cx="9144000" cy="1143000"/>
          </a:xfrm>
        </p:spPr>
        <p:txBody>
          <a:bodyPr>
            <a:normAutofit fontScale="90000"/>
          </a:bodyPr>
          <a:lstStyle/>
          <a:p>
            <a:pPr>
              <a:defRPr/>
            </a:pPr>
            <a:r>
              <a:rPr lang="en-US" dirty="0" smtClean="0">
                <a:solidFill>
                  <a:schemeClr val="bg1"/>
                </a:solidFill>
                <a:effectLst>
                  <a:outerShdw blurRad="38100" dist="38100" dir="2700000" algn="tl">
                    <a:srgbClr val="C0C0C0"/>
                  </a:outerShdw>
                </a:effectLst>
              </a:rPr>
              <a:t>FORECAST QUERY</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(&gt;1 and up to 24 hours)</a:t>
            </a:r>
            <a:endParaRPr lang="en-US" dirty="0" smtClean="0">
              <a:effectLst>
                <a:outerShdw blurRad="38100" dist="38100" dir="2700000" algn="tl">
                  <a:srgbClr val="C0C0C0"/>
                </a:outerShdw>
              </a:effectLst>
            </a:endParaRPr>
          </a:p>
        </p:txBody>
      </p:sp>
      <p:sp>
        <p:nvSpPr>
          <p:cNvPr id="17412" name="Line 5"/>
          <p:cNvSpPr>
            <a:spLocks noChangeShapeType="1"/>
          </p:cNvSpPr>
          <p:nvPr/>
        </p:nvSpPr>
        <p:spPr bwMode="auto">
          <a:xfrm>
            <a:off x="2286000" y="2667000"/>
            <a:ext cx="1066800" cy="1143000"/>
          </a:xfrm>
          <a:prstGeom prst="line">
            <a:avLst/>
          </a:prstGeom>
          <a:noFill/>
          <a:ln w="38100">
            <a:solidFill>
              <a:srgbClr val="800000"/>
            </a:solidFill>
            <a:round/>
            <a:headEnd/>
            <a:tailEnd type="triangle" w="med" len="med"/>
          </a:ln>
        </p:spPr>
        <p:txBody>
          <a:bodyPr/>
          <a:lstStyle/>
          <a:p>
            <a:endParaRPr lang="en-US"/>
          </a:p>
        </p:txBody>
      </p:sp>
      <p:sp>
        <p:nvSpPr>
          <p:cNvPr id="17413" name="Line 8"/>
          <p:cNvSpPr>
            <a:spLocks noChangeShapeType="1"/>
          </p:cNvSpPr>
          <p:nvPr/>
        </p:nvSpPr>
        <p:spPr bwMode="auto">
          <a:xfrm flipH="1">
            <a:off x="5638800" y="2819400"/>
            <a:ext cx="1143000" cy="762000"/>
          </a:xfrm>
          <a:prstGeom prst="line">
            <a:avLst/>
          </a:prstGeom>
          <a:noFill/>
          <a:ln w="38100">
            <a:solidFill>
              <a:srgbClr val="800000"/>
            </a:solidFill>
            <a:round/>
            <a:headEnd/>
            <a:tailEnd type="triangle" w="med" len="med"/>
          </a:ln>
        </p:spPr>
        <p:txBody>
          <a:bodyPr/>
          <a:lstStyle/>
          <a:p>
            <a:endParaRPr lang="en-US"/>
          </a:p>
        </p:txBody>
      </p:sp>
      <p:sp>
        <p:nvSpPr>
          <p:cNvPr id="17414" name="Text Box 9"/>
          <p:cNvSpPr txBox="1">
            <a:spLocks noChangeArrowheads="1"/>
          </p:cNvSpPr>
          <p:nvPr/>
        </p:nvSpPr>
        <p:spPr bwMode="auto">
          <a:xfrm>
            <a:off x="457200" y="2133600"/>
            <a:ext cx="1905000" cy="1190625"/>
          </a:xfrm>
          <a:prstGeom prst="rect">
            <a:avLst/>
          </a:prstGeom>
          <a:noFill/>
          <a:ln w="9525">
            <a:noFill/>
            <a:miter lim="800000"/>
            <a:headEnd/>
            <a:tailEnd/>
          </a:ln>
        </p:spPr>
        <p:txBody>
          <a:bodyPr>
            <a:spAutoFit/>
          </a:bodyPr>
          <a:lstStyle/>
          <a:p>
            <a:r>
              <a:rPr lang="en-US" sz="1800" b="1" dirty="0">
                <a:latin typeface="Arial" charset="0"/>
              </a:rPr>
              <a:t>Query is from between 1 and 24 hours of the current time</a:t>
            </a:r>
          </a:p>
        </p:txBody>
      </p:sp>
      <p:sp>
        <p:nvSpPr>
          <p:cNvPr id="17416" name="Text Box 11"/>
          <p:cNvSpPr txBox="1">
            <a:spLocks noChangeArrowheads="1"/>
          </p:cNvSpPr>
          <p:nvPr/>
        </p:nvSpPr>
        <p:spPr bwMode="auto">
          <a:xfrm>
            <a:off x="304800" y="1676400"/>
            <a:ext cx="4343400" cy="307777"/>
          </a:xfrm>
          <a:prstGeom prst="rect">
            <a:avLst/>
          </a:prstGeom>
          <a:noFill/>
          <a:ln w="9525">
            <a:noFill/>
            <a:miter lim="800000"/>
            <a:headEnd/>
            <a:tailEnd/>
          </a:ln>
        </p:spPr>
        <p:txBody>
          <a:bodyPr wrap="square">
            <a:spAutoFit/>
          </a:bodyPr>
          <a:lstStyle/>
          <a:p>
            <a:r>
              <a:rPr lang="en-US" sz="1400" b="1" dirty="0" smtClean="0">
                <a:latin typeface="Arial" charset="0"/>
              </a:rPr>
              <a:t>Outside </a:t>
            </a:r>
            <a:r>
              <a:rPr lang="en-US" sz="1400" b="1" dirty="0">
                <a:latin typeface="Arial" charset="0"/>
              </a:rPr>
              <a:t>of 1 hour NEXRAD data is not available.  </a:t>
            </a:r>
          </a:p>
        </p:txBody>
      </p:sp>
      <p:sp>
        <p:nvSpPr>
          <p:cNvPr id="17419" name="Text Box 19"/>
          <p:cNvSpPr txBox="1">
            <a:spLocks noChangeArrowheads="1"/>
          </p:cNvSpPr>
          <p:nvPr/>
        </p:nvSpPr>
        <p:spPr bwMode="auto">
          <a:xfrm>
            <a:off x="5105400" y="1905000"/>
            <a:ext cx="3505200" cy="915987"/>
          </a:xfrm>
          <a:prstGeom prst="rect">
            <a:avLst/>
          </a:prstGeom>
          <a:noFill/>
          <a:ln w="9525">
            <a:noFill/>
            <a:miter lim="800000"/>
            <a:headEnd/>
            <a:tailEnd/>
          </a:ln>
        </p:spPr>
        <p:txBody>
          <a:bodyPr>
            <a:spAutoFit/>
          </a:bodyPr>
          <a:lstStyle/>
          <a:p>
            <a:pPr algn="ctr"/>
            <a:r>
              <a:rPr lang="en-US" sz="1800" b="1" dirty="0">
                <a:latin typeface="Arial" charset="0"/>
              </a:rPr>
              <a:t>Defines which model/input is driving the risk reading.  In this case, SOAR Model</a:t>
            </a:r>
          </a:p>
        </p:txBody>
      </p:sp>
      <p:sp>
        <p:nvSpPr>
          <p:cNvPr id="13" name="TextBox 12"/>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
        <p:nvSpPr>
          <p:cNvPr id="14" name="Line 8"/>
          <p:cNvSpPr>
            <a:spLocks noChangeShapeType="1"/>
          </p:cNvSpPr>
          <p:nvPr/>
        </p:nvSpPr>
        <p:spPr bwMode="auto">
          <a:xfrm>
            <a:off x="2971800" y="2057400"/>
            <a:ext cx="1371600" cy="1600200"/>
          </a:xfrm>
          <a:prstGeom prst="line">
            <a:avLst/>
          </a:prstGeom>
          <a:noFill/>
          <a:ln w="38100">
            <a:solidFill>
              <a:srgbClr val="800000"/>
            </a:solidFill>
            <a:round/>
            <a:headEnd/>
            <a:tailEnd type="triangle" w="med" len="med"/>
          </a:ln>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52400"/>
            <a:ext cx="9144000" cy="1066800"/>
          </a:xfrm>
        </p:spPr>
        <p:txBody>
          <a:bodyPr>
            <a:normAutofit fontScale="90000"/>
          </a:bodyPr>
          <a:lstStyle/>
          <a:p>
            <a:pPr eaLnBrk="1" hangingPunct="1">
              <a:defRPr/>
            </a:pPr>
            <a:r>
              <a:rPr lang="en-US" dirty="0" smtClean="0">
                <a:solidFill>
                  <a:schemeClr val="bg1"/>
                </a:solidFill>
                <a:effectLst>
                  <a:outerShdw blurRad="38100" dist="38100" dir="2700000" algn="tl">
                    <a:srgbClr val="C0C0C0"/>
                  </a:outerShdw>
                </a:effectLst>
              </a:rPr>
              <a:t>HISTORICAL QUERY</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(&gt;24 hrs or the past)</a:t>
            </a:r>
          </a:p>
        </p:txBody>
      </p:sp>
      <p:sp>
        <p:nvSpPr>
          <p:cNvPr id="18435" name="Rectangle 3"/>
          <p:cNvSpPr>
            <a:spLocks noGrp="1" noChangeArrowheads="1"/>
          </p:cNvSpPr>
          <p:nvPr>
            <p:ph idx="1"/>
          </p:nvPr>
        </p:nvSpPr>
        <p:spPr>
          <a:xfrm>
            <a:off x="457200" y="1447800"/>
            <a:ext cx="8229600" cy="4495800"/>
          </a:xfrm>
        </p:spPr>
        <p:txBody>
          <a:bodyPr/>
          <a:lstStyle/>
          <a:p>
            <a:pPr eaLnBrk="1" hangingPunct="1"/>
            <a:r>
              <a:rPr lang="en-US" dirty="0" smtClean="0"/>
              <a:t>AHAS risk prediction </a:t>
            </a:r>
            <a:r>
              <a:rPr lang="en-US" u="sng" dirty="0" smtClean="0"/>
              <a:t>reverts to the BAM</a:t>
            </a:r>
            <a:r>
              <a:rPr lang="en-US" dirty="0" smtClean="0"/>
              <a:t> if:</a:t>
            </a:r>
          </a:p>
          <a:p>
            <a:pPr lvl="1" eaLnBrk="1" hangingPunct="1"/>
            <a:r>
              <a:rPr lang="en-US" b="1" dirty="0" smtClean="0"/>
              <a:t>Query is for any time prior to the current hour</a:t>
            </a:r>
          </a:p>
          <a:p>
            <a:pPr lvl="1" eaLnBrk="1" hangingPunct="1"/>
            <a:r>
              <a:rPr lang="en-US" b="1" dirty="0" smtClean="0"/>
              <a:t>Query is for time period &gt;24 hrs in advance of the current hour</a:t>
            </a:r>
          </a:p>
          <a:p>
            <a:pPr lvl="1" eaLnBrk="1" hangingPunct="1"/>
            <a:r>
              <a:rPr lang="en-US" b="1" dirty="0" smtClean="0"/>
              <a:t>Other data sources are unavailable</a:t>
            </a:r>
          </a:p>
          <a:p>
            <a:r>
              <a:rPr lang="en-US" b="1" dirty="0" smtClean="0"/>
              <a:t>Past data can be requested from the BASH team</a:t>
            </a:r>
          </a:p>
          <a:p>
            <a:pPr>
              <a:buFont typeface="Wingdings" pitchFamily="2" charset="2"/>
              <a:buChar char="q"/>
            </a:pPr>
            <a:endParaRPr lang="en-US" b="1" dirty="0" smtClean="0"/>
          </a:p>
        </p:txBody>
      </p:sp>
      <p:sp>
        <p:nvSpPr>
          <p:cNvPr id="12" name="TextBox 11"/>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152400"/>
            <a:ext cx="9144000" cy="1066800"/>
          </a:xfrm>
        </p:spPr>
        <p:txBody>
          <a:bodyPr>
            <a:normAutofit fontScale="90000"/>
          </a:bodyPr>
          <a:lstStyle/>
          <a:p>
            <a:pPr>
              <a:defRPr/>
            </a:pPr>
            <a:r>
              <a:rPr lang="en-US" dirty="0" smtClean="0">
                <a:solidFill>
                  <a:schemeClr val="bg1"/>
                </a:solidFill>
                <a:effectLst>
                  <a:outerShdw blurRad="38100" dist="38100" dir="2700000" algn="tl">
                    <a:srgbClr val="C0C0C0"/>
                  </a:outerShdw>
                </a:effectLst>
              </a:rPr>
              <a:t>HISTORICAL QUERY</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(&gt;24 hrs or the past)</a:t>
            </a:r>
            <a:endParaRPr lang="en-US" dirty="0" smtClean="0">
              <a:effectLst>
                <a:outerShdw blurRad="38100" dist="38100" dir="2700000" algn="tl">
                  <a:srgbClr val="C0C0C0"/>
                </a:outerShdw>
              </a:effectLst>
            </a:endParaRPr>
          </a:p>
        </p:txBody>
      </p:sp>
      <p:sp>
        <p:nvSpPr>
          <p:cNvPr id="19459" name="Rectangle 3"/>
          <p:cNvSpPr>
            <a:spLocks noGrp="1" noChangeArrowheads="1"/>
          </p:cNvSpPr>
          <p:nvPr>
            <p:ph idx="1"/>
          </p:nvPr>
        </p:nvSpPr>
        <p:spPr>
          <a:xfrm>
            <a:off x="457200" y="1447800"/>
            <a:ext cx="8458200" cy="4495800"/>
          </a:xfrm>
        </p:spPr>
        <p:txBody>
          <a:bodyPr/>
          <a:lstStyle/>
          <a:p>
            <a:pPr eaLnBrk="1" hangingPunct="1"/>
            <a:r>
              <a:rPr lang="en-US" sz="2000" smtClean="0"/>
              <a:t>Bird Avoidance Model (BAM) data is based on</a:t>
            </a:r>
          </a:p>
          <a:p>
            <a:pPr lvl="1" eaLnBrk="1" hangingPunct="1"/>
            <a:r>
              <a:rPr lang="en-US" sz="2000" b="1" smtClean="0"/>
              <a:t>All bird species present during a particular daily time period, in a particular area, for one of 26 two-week periods in a year</a:t>
            </a:r>
          </a:p>
          <a:p>
            <a:pPr lvl="1" eaLnBrk="1" hangingPunct="1"/>
            <a:r>
              <a:rPr lang="en-US" sz="2000" b="1" smtClean="0"/>
              <a:t>Geographic information for observations of 60 key BASH species, over a 30-year period </a:t>
            </a:r>
          </a:p>
          <a:p>
            <a:pPr lvl="1" eaLnBrk="1" hangingPunct="1"/>
            <a:r>
              <a:rPr lang="en-US" sz="2000" b="1" smtClean="0"/>
              <a:t>Several key datasets, including the Audubon Society’s Christmas Bird Count (CBC), the US Biological Survey's Breeding Bird Survey (BBS), bird refuge arrival and departure data for the conterminous US, and data specific to a particular bird species</a:t>
            </a:r>
          </a:p>
          <a:p>
            <a:pPr lvl="1" eaLnBrk="1" hangingPunct="1"/>
            <a:r>
              <a:rPr lang="en-US" sz="2000" b="1" smtClean="0"/>
              <a:t>Common behavior of species groups modeled for dawn, day, dusk, and night</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74638"/>
            <a:ext cx="9144000" cy="1143000"/>
          </a:xfrm>
        </p:spPr>
        <p:txBody>
          <a:bodyPr>
            <a:normAutofit/>
          </a:bodyPr>
          <a:lstStyle/>
          <a:p>
            <a:pPr eaLnBrk="1" hangingPunct="1">
              <a:defRPr/>
            </a:pPr>
            <a:r>
              <a:rPr lang="en-US" dirty="0" smtClean="0">
                <a:solidFill>
                  <a:schemeClr val="bg1"/>
                </a:solidFill>
                <a:effectLst>
                  <a:outerShdw blurRad="38100" dist="38100" dir="2700000" algn="tl">
                    <a:srgbClr val="C0C0C0"/>
                  </a:outerShdw>
                </a:effectLst>
              </a:rPr>
              <a:t>OBJECTIVE</a:t>
            </a:r>
          </a:p>
        </p:txBody>
      </p:sp>
      <p:sp>
        <p:nvSpPr>
          <p:cNvPr id="4099" name="Rectangle 3"/>
          <p:cNvSpPr>
            <a:spLocks noGrp="1" noChangeArrowheads="1"/>
          </p:cNvSpPr>
          <p:nvPr>
            <p:ph idx="1"/>
          </p:nvPr>
        </p:nvSpPr>
        <p:spPr>
          <a:xfrm>
            <a:off x="457200" y="1447800"/>
            <a:ext cx="8305800" cy="4495800"/>
          </a:xfrm>
        </p:spPr>
        <p:txBody>
          <a:bodyPr/>
          <a:lstStyle/>
          <a:p>
            <a:pPr eaLnBrk="1" hangingPunct="1"/>
            <a:r>
              <a:rPr lang="en-US" dirty="0" smtClean="0"/>
              <a:t>Introduce you to the AHAS system by highlighting specific capabilities, common pitfalls, and best practices</a:t>
            </a:r>
            <a:endParaRPr lang="en-US" dirty="0" smtClean="0">
              <a:solidFill>
                <a:srgbClr val="FFCC00"/>
              </a:solidFill>
            </a:endParaRPr>
          </a:p>
        </p:txBody>
      </p:sp>
      <p:sp>
        <p:nvSpPr>
          <p:cNvPr id="4" name="TextBox 3"/>
          <p:cNvSpPr txBox="1"/>
          <p:nvPr/>
        </p:nvSpPr>
        <p:spPr>
          <a:xfrm>
            <a:off x="7699375" y="6497638"/>
            <a:ext cx="1143000" cy="338137"/>
          </a:xfrm>
          <a:prstGeom prst="rect">
            <a:avLst/>
          </a:prstGeom>
          <a:noFill/>
        </p:spPr>
        <p:txBody>
          <a:bodyPr>
            <a:spAutoFit/>
          </a:bodyPr>
          <a:lstStyle/>
          <a:p>
            <a:pPr algn="r">
              <a:defRPr/>
            </a:pPr>
            <a:r>
              <a:rPr lang="en-US" sz="1600" b="1" dirty="0">
                <a:latin typeface="+mn-lt"/>
              </a:rPr>
              <a:t>Objective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COMMON PITFALLS</a:t>
            </a:r>
          </a:p>
        </p:txBody>
      </p:sp>
      <p:sp>
        <p:nvSpPr>
          <p:cNvPr id="22531" name="Rectangle 3"/>
          <p:cNvSpPr>
            <a:spLocks noGrp="1" noChangeArrowheads="1"/>
          </p:cNvSpPr>
          <p:nvPr>
            <p:ph idx="1"/>
          </p:nvPr>
        </p:nvSpPr>
        <p:spPr>
          <a:xfrm>
            <a:off x="457200" y="1447800"/>
            <a:ext cx="8686800" cy="4953000"/>
          </a:xfrm>
        </p:spPr>
        <p:txBody>
          <a:bodyPr>
            <a:normAutofit/>
          </a:bodyPr>
          <a:lstStyle/>
          <a:p>
            <a:pPr eaLnBrk="1" hangingPunct="1">
              <a:lnSpc>
                <a:spcPct val="90000"/>
              </a:lnSpc>
            </a:pPr>
            <a:r>
              <a:rPr lang="en-US" dirty="0" smtClean="0"/>
              <a:t>Misperception: historical data from AHAS contains forecasted or current hour data</a:t>
            </a:r>
          </a:p>
          <a:p>
            <a:pPr lvl="1" eaLnBrk="1" hangingPunct="1">
              <a:lnSpc>
                <a:spcPct val="90000"/>
              </a:lnSpc>
            </a:pPr>
            <a:r>
              <a:rPr lang="en-US" dirty="0" smtClean="0"/>
              <a:t>Requested historical data is from the US BAM only</a:t>
            </a:r>
          </a:p>
          <a:p>
            <a:pPr eaLnBrk="1" hangingPunct="1">
              <a:lnSpc>
                <a:spcPct val="90000"/>
              </a:lnSpc>
            </a:pPr>
            <a:r>
              <a:rPr lang="en-US" dirty="0" smtClean="0"/>
              <a:t>Using AHAS to determine Bird Watch Condition code</a:t>
            </a:r>
          </a:p>
          <a:p>
            <a:pPr lvl="1" eaLnBrk="1" hangingPunct="1">
              <a:lnSpc>
                <a:spcPct val="90000"/>
              </a:lnSpc>
            </a:pPr>
            <a:r>
              <a:rPr lang="en-US" dirty="0" smtClean="0"/>
              <a:t>AHAS is not precise enough for use within airfield boundaries</a:t>
            </a:r>
          </a:p>
          <a:p>
            <a:pPr eaLnBrk="1" hangingPunct="1">
              <a:lnSpc>
                <a:spcPct val="90000"/>
              </a:lnSpc>
            </a:pPr>
            <a:r>
              <a:rPr lang="en-US" dirty="0" smtClean="0"/>
              <a:t>Expecting NEXRAD data for forecasted and historical queries</a:t>
            </a:r>
          </a:p>
          <a:p>
            <a:pPr lvl="1" eaLnBrk="1" hangingPunct="1">
              <a:lnSpc>
                <a:spcPct val="90000"/>
              </a:lnSpc>
            </a:pPr>
            <a:r>
              <a:rPr lang="en-US" dirty="0" smtClean="0"/>
              <a:t>NEXRAD is updated every six minutes for current hour queries only and can not be forecasted or give historical data at this time.</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Pitfalls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BEST PRACTICES</a:t>
            </a:r>
          </a:p>
        </p:txBody>
      </p:sp>
      <p:sp>
        <p:nvSpPr>
          <p:cNvPr id="23555" name="Rectangle 3"/>
          <p:cNvSpPr>
            <a:spLocks noGrp="1" noChangeArrowheads="1"/>
          </p:cNvSpPr>
          <p:nvPr>
            <p:ph idx="1"/>
          </p:nvPr>
        </p:nvSpPr>
        <p:spPr>
          <a:xfrm>
            <a:off x="457200" y="1447800"/>
            <a:ext cx="8305800" cy="4876800"/>
          </a:xfrm>
        </p:spPr>
        <p:txBody>
          <a:bodyPr/>
          <a:lstStyle/>
          <a:p>
            <a:pPr eaLnBrk="1" hangingPunct="1"/>
            <a:r>
              <a:rPr lang="en-US" sz="2200" dirty="0" smtClean="0"/>
              <a:t>Use BAM data when acquiring route times</a:t>
            </a:r>
          </a:p>
          <a:p>
            <a:pPr lvl="1" eaLnBrk="1" hangingPunct="1"/>
            <a:r>
              <a:rPr lang="en-US" sz="2000" dirty="0" smtClean="0"/>
              <a:t>Adjust/modify routes based on AHAS forecasts </a:t>
            </a:r>
          </a:p>
          <a:p>
            <a:pPr eaLnBrk="1" hangingPunct="1"/>
            <a:r>
              <a:rPr lang="en-US" sz="2200" dirty="0" smtClean="0"/>
              <a:t>Use BAM in conjunction with AHAS during planning</a:t>
            </a:r>
          </a:p>
          <a:p>
            <a:pPr lvl="1" eaLnBrk="1" hangingPunct="1"/>
            <a:r>
              <a:rPr lang="en-US" sz="2000" dirty="0" smtClean="0"/>
              <a:t>Pinpoint wildlife attractants along route of flight</a:t>
            </a:r>
          </a:p>
          <a:p>
            <a:pPr lvl="1" eaLnBrk="1" hangingPunct="1"/>
            <a:r>
              <a:rPr lang="en-US" sz="2000" dirty="0" smtClean="0"/>
              <a:t>Identify NEXRAD coverage areas or nearest radar to route</a:t>
            </a:r>
          </a:p>
          <a:p>
            <a:pPr eaLnBrk="1" hangingPunct="1"/>
            <a:r>
              <a:rPr lang="en-US" sz="2200" dirty="0" smtClean="0"/>
              <a:t>Access AHAS just prior to step time </a:t>
            </a:r>
          </a:p>
          <a:p>
            <a:pPr eaLnBrk="1" hangingPunct="1"/>
            <a:r>
              <a:rPr lang="en-US" sz="2200" dirty="0" smtClean="0"/>
              <a:t>Incorporate ops procedures in local BASH plan</a:t>
            </a:r>
          </a:p>
          <a:p>
            <a:pPr lvl="1" eaLnBrk="1" hangingPunct="1"/>
            <a:r>
              <a:rPr lang="en-US" sz="2000" dirty="0" smtClean="0"/>
              <a:t>Call SOF/</a:t>
            </a:r>
            <a:r>
              <a:rPr lang="en-US" sz="2000" dirty="0" err="1" smtClean="0"/>
              <a:t>Sqdn</a:t>
            </a:r>
            <a:r>
              <a:rPr lang="en-US" sz="2000" dirty="0" smtClean="0"/>
              <a:t> Ops to get current AHAS reading prior to base departure, low-level segments, or when approaching airfield/training area</a:t>
            </a:r>
          </a:p>
          <a:p>
            <a:pPr eaLnBrk="1" hangingPunct="1"/>
            <a:r>
              <a:rPr lang="en-US" sz="2200" dirty="0" smtClean="0"/>
              <a:t>Utilize Unit Specific AHAS Web Pages</a:t>
            </a:r>
          </a:p>
          <a:p>
            <a:pPr eaLnBrk="1" hangingPunct="1"/>
            <a:r>
              <a:rPr lang="en-US" sz="2200" dirty="0" smtClean="0"/>
              <a:t>Aircrew, Ops Supers, Airfield Operators and Managers utilize BAM/AHAS</a:t>
            </a:r>
          </a:p>
          <a:p>
            <a:pPr eaLnBrk="1" hangingPunct="1"/>
            <a:endParaRPr lang="en-US" dirty="0" smtClean="0"/>
          </a:p>
        </p:txBody>
      </p:sp>
      <p:sp>
        <p:nvSpPr>
          <p:cNvPr id="4" name="TextBox 3"/>
          <p:cNvSpPr txBox="1"/>
          <p:nvPr/>
        </p:nvSpPr>
        <p:spPr>
          <a:xfrm>
            <a:off x="7162800" y="6497638"/>
            <a:ext cx="1679575" cy="338137"/>
          </a:xfrm>
          <a:prstGeom prst="rect">
            <a:avLst/>
          </a:prstGeom>
          <a:noFill/>
        </p:spPr>
        <p:txBody>
          <a:bodyPr>
            <a:spAutoFit/>
          </a:bodyPr>
          <a:lstStyle/>
          <a:p>
            <a:pPr algn="r">
              <a:defRPr/>
            </a:pPr>
            <a:r>
              <a:rPr lang="en-US" sz="1600" b="1" dirty="0">
                <a:latin typeface="+mn-lt"/>
              </a:rPr>
              <a:t>Best Practices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BEST PRACTICES</a:t>
            </a:r>
            <a:br>
              <a:rPr lang="en-US" dirty="0" smtClean="0">
                <a:solidFill>
                  <a:schemeClr val="bg1"/>
                </a:solidFill>
                <a:effectLst>
                  <a:outerShdw blurRad="38100" dist="38100" dir="2700000" algn="tl">
                    <a:srgbClr val="C0C0C0"/>
                  </a:outerShdw>
                </a:effectLst>
              </a:rPr>
            </a:br>
            <a:r>
              <a:rPr lang="en-US" sz="2800" dirty="0" smtClean="0">
                <a:solidFill>
                  <a:schemeClr val="bg1"/>
                </a:solidFill>
                <a:effectLst>
                  <a:outerShdw blurRad="38100" dist="38100" dir="2700000" algn="tl">
                    <a:srgbClr val="C0C0C0"/>
                  </a:outerShdw>
                </a:effectLst>
              </a:rPr>
              <a:t>(Unit Web Pages)</a:t>
            </a:r>
          </a:p>
        </p:txBody>
      </p:sp>
      <p:sp>
        <p:nvSpPr>
          <p:cNvPr id="24579" name="Rectangle 3"/>
          <p:cNvSpPr>
            <a:spLocks noGrp="1" noChangeArrowheads="1"/>
          </p:cNvSpPr>
          <p:nvPr>
            <p:ph idx="1"/>
          </p:nvPr>
        </p:nvSpPr>
        <p:spPr>
          <a:xfrm>
            <a:off x="457200" y="1447800"/>
            <a:ext cx="8305800" cy="4648200"/>
          </a:xfrm>
        </p:spPr>
        <p:txBody>
          <a:bodyPr>
            <a:normAutofit/>
          </a:bodyPr>
          <a:lstStyle/>
          <a:p>
            <a:pPr eaLnBrk="1" hangingPunct="1"/>
            <a:r>
              <a:rPr lang="en-US" sz="1800" dirty="0" smtClean="0"/>
              <a:t>Unit Web Pages can include:</a:t>
            </a:r>
          </a:p>
          <a:p>
            <a:pPr lvl="1" eaLnBrk="1" hangingPunct="1"/>
            <a:r>
              <a:rPr lang="en-US" sz="1800" dirty="0" smtClean="0"/>
              <a:t>Transition bases </a:t>
            </a:r>
          </a:p>
          <a:p>
            <a:pPr lvl="1" eaLnBrk="1" hangingPunct="1"/>
            <a:r>
              <a:rPr lang="en-US" sz="1800" dirty="0" smtClean="0"/>
              <a:t>Flight routes</a:t>
            </a:r>
          </a:p>
          <a:p>
            <a:pPr lvl="1" eaLnBrk="1" hangingPunct="1"/>
            <a:r>
              <a:rPr lang="en-US" sz="1800" dirty="0" smtClean="0"/>
              <a:t>Ops and Range Areas</a:t>
            </a:r>
          </a:p>
          <a:p>
            <a:pPr lvl="1" eaLnBrk="1" hangingPunct="1"/>
            <a:r>
              <a:rPr lang="en-US" sz="1800" dirty="0" smtClean="0"/>
              <a:t>Specific data impacting mission</a:t>
            </a:r>
          </a:p>
          <a:p>
            <a:pPr eaLnBrk="1" hangingPunct="1"/>
            <a:r>
              <a:rPr lang="en-US" sz="1800" dirty="0" smtClean="0"/>
              <a:t>Unit Web Pages ideal for:</a:t>
            </a:r>
          </a:p>
          <a:p>
            <a:pPr lvl="1" eaLnBrk="1" hangingPunct="1"/>
            <a:r>
              <a:rPr lang="en-US" sz="1800" dirty="0" smtClean="0"/>
              <a:t>Operations Supervisors</a:t>
            </a:r>
          </a:p>
          <a:p>
            <a:pPr lvl="1" eaLnBrk="1" hangingPunct="1"/>
            <a:r>
              <a:rPr lang="en-US" sz="1800" dirty="0" smtClean="0"/>
              <a:t>SOFs</a:t>
            </a:r>
          </a:p>
          <a:p>
            <a:pPr lvl="1" eaLnBrk="1" hangingPunct="1"/>
            <a:r>
              <a:rPr lang="en-US" sz="1800" dirty="0" smtClean="0"/>
              <a:t>Crews stepping to fly</a:t>
            </a:r>
          </a:p>
          <a:p>
            <a:pPr eaLnBrk="1" hangingPunct="1"/>
            <a:r>
              <a:rPr lang="en-US" sz="1800" dirty="0" smtClean="0"/>
              <a:t>Unit Web Pages can be tailored to suit user’s needs</a:t>
            </a:r>
          </a:p>
          <a:p>
            <a:pPr eaLnBrk="1" hangingPunct="1"/>
            <a:r>
              <a:rPr lang="en-US" sz="1800" dirty="0" smtClean="0"/>
              <a:t>Hazards do not display on unit </a:t>
            </a:r>
            <a:r>
              <a:rPr lang="en-US" sz="1800" smtClean="0"/>
              <a:t>web pages</a:t>
            </a:r>
            <a:endParaRPr lang="en-US" sz="1800" dirty="0" smtClean="0"/>
          </a:p>
          <a:p>
            <a:pPr eaLnBrk="1" hangingPunct="1"/>
            <a:endParaRPr lang="en-US" dirty="0" smtClean="0"/>
          </a:p>
          <a:p>
            <a:pPr lvl="1" eaLnBrk="1" hangingPunct="1"/>
            <a:endParaRPr lang="en-US" dirty="0" smtClean="0"/>
          </a:p>
        </p:txBody>
      </p:sp>
      <p:sp>
        <p:nvSpPr>
          <p:cNvPr id="4" name="TextBox 3"/>
          <p:cNvSpPr txBox="1"/>
          <p:nvPr/>
        </p:nvSpPr>
        <p:spPr>
          <a:xfrm>
            <a:off x="7162800" y="6497638"/>
            <a:ext cx="1679575" cy="338137"/>
          </a:xfrm>
          <a:prstGeom prst="rect">
            <a:avLst/>
          </a:prstGeom>
          <a:noFill/>
        </p:spPr>
        <p:txBody>
          <a:bodyPr>
            <a:spAutoFit/>
          </a:bodyPr>
          <a:lstStyle/>
          <a:p>
            <a:pPr algn="r">
              <a:defRPr/>
            </a:pPr>
            <a:r>
              <a:rPr lang="en-US" sz="1600" b="1" dirty="0">
                <a:latin typeface="+mn-lt"/>
              </a:rPr>
              <a:t>Best Practices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CONTACT INFORMATION</a:t>
            </a:r>
          </a:p>
        </p:txBody>
      </p:sp>
      <p:sp>
        <p:nvSpPr>
          <p:cNvPr id="27651" name="Rectangle 3"/>
          <p:cNvSpPr>
            <a:spLocks noGrp="1" noChangeArrowheads="1"/>
          </p:cNvSpPr>
          <p:nvPr>
            <p:ph idx="1"/>
          </p:nvPr>
        </p:nvSpPr>
        <p:spPr>
          <a:xfrm>
            <a:off x="457200" y="1447800"/>
            <a:ext cx="6019800" cy="4953000"/>
          </a:xfrm>
        </p:spPr>
        <p:txBody>
          <a:bodyPr>
            <a:normAutofit fontScale="92500" lnSpcReduction="10000"/>
          </a:bodyPr>
          <a:lstStyle/>
          <a:p>
            <a:pPr eaLnBrk="1" hangingPunct="1">
              <a:lnSpc>
                <a:spcPct val="90000"/>
              </a:lnSpc>
            </a:pPr>
            <a:r>
              <a:rPr lang="en-US" sz="2000" dirty="0" smtClean="0"/>
              <a:t>USAF BASH Team</a:t>
            </a:r>
          </a:p>
          <a:p>
            <a:pPr lvl="1" eaLnBrk="1" hangingPunct="1">
              <a:lnSpc>
                <a:spcPct val="90000"/>
              </a:lnSpc>
              <a:spcAft>
                <a:spcPts val="600"/>
              </a:spcAft>
            </a:pPr>
            <a:r>
              <a:rPr lang="en-US" sz="2000" dirty="0" smtClean="0"/>
              <a:t>Mr. Dan Sullivan</a:t>
            </a:r>
            <a:r>
              <a:rPr lang="en-US" sz="2000" smtClean="0"/>
              <a:t>, Branch </a:t>
            </a:r>
            <a:r>
              <a:rPr lang="en-US" sz="2000" dirty="0" smtClean="0"/>
              <a:t>Chief </a:t>
            </a:r>
            <a:r>
              <a:rPr lang="en-US" sz="1600" dirty="0" smtClean="0"/>
              <a:t>daniel.sullivan@kirtland.af.mil, DSN 246-5674</a:t>
            </a:r>
          </a:p>
          <a:p>
            <a:pPr lvl="1" eaLnBrk="1" hangingPunct="1">
              <a:lnSpc>
                <a:spcPct val="90000"/>
              </a:lnSpc>
              <a:spcAft>
                <a:spcPts val="600"/>
              </a:spcAft>
            </a:pPr>
            <a:r>
              <a:rPr lang="en-US" sz="2000" dirty="0" smtClean="0"/>
              <a:t>Mr. Ted Wilkens, Programs and Initiatives </a:t>
            </a:r>
            <a:r>
              <a:rPr lang="en-US" sz="1600" dirty="0" smtClean="0"/>
              <a:t>ted.wilkens@kirtland.af.mil, DSN 246-5673</a:t>
            </a:r>
          </a:p>
          <a:p>
            <a:pPr lvl="1" eaLnBrk="1" hangingPunct="1">
              <a:lnSpc>
                <a:spcPct val="90000"/>
              </a:lnSpc>
              <a:spcAft>
                <a:spcPts val="600"/>
              </a:spcAft>
            </a:pPr>
            <a:r>
              <a:rPr lang="en-US" sz="2000" dirty="0" smtClean="0"/>
              <a:t>Lt Col Betsy Knight, BASH CE IMA </a:t>
            </a:r>
            <a:r>
              <a:rPr lang="en-US" sz="1600" dirty="0" smtClean="0"/>
              <a:t>elizabeth.knight@kirtland.af.mil, DSN 246-1440</a:t>
            </a:r>
            <a:endParaRPr lang="en-US" sz="2000" dirty="0" smtClean="0"/>
          </a:p>
          <a:p>
            <a:pPr lvl="1" eaLnBrk="1" hangingPunct="1">
              <a:lnSpc>
                <a:spcPct val="90000"/>
              </a:lnSpc>
              <a:spcAft>
                <a:spcPts val="600"/>
              </a:spcAft>
            </a:pPr>
            <a:r>
              <a:rPr lang="en-US" sz="2000" dirty="0" smtClean="0"/>
              <a:t>Lt Tiffany Robertson, Wildlife Ecologist   </a:t>
            </a:r>
            <a:r>
              <a:rPr lang="en-US" sz="1600" dirty="0" smtClean="0"/>
              <a:t>tiffany.robertson@kirtland.af.mil</a:t>
            </a:r>
            <a:r>
              <a:rPr lang="en-US" sz="2000" dirty="0" smtClean="0"/>
              <a:t>, </a:t>
            </a:r>
            <a:r>
              <a:rPr lang="en-US" sz="1600" dirty="0" smtClean="0"/>
              <a:t>DSN 246-5848</a:t>
            </a:r>
          </a:p>
          <a:p>
            <a:pPr lvl="1">
              <a:lnSpc>
                <a:spcPct val="90000"/>
              </a:lnSpc>
            </a:pPr>
            <a:r>
              <a:rPr lang="en-US" sz="2000" dirty="0" smtClean="0"/>
              <a:t>Commercial prefix is (505) 846-xxxx</a:t>
            </a:r>
          </a:p>
          <a:p>
            <a:pPr lvl="1" eaLnBrk="1" hangingPunct="1">
              <a:lnSpc>
                <a:spcPct val="90000"/>
              </a:lnSpc>
            </a:pPr>
            <a:endParaRPr lang="en-US" sz="2000" dirty="0" smtClean="0"/>
          </a:p>
          <a:p>
            <a:pPr lvl="1"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pPr>
            <a:r>
              <a:rPr lang="en-US" sz="2000" dirty="0" smtClean="0"/>
              <a:t>AHAS Personnel</a:t>
            </a:r>
          </a:p>
          <a:p>
            <a:pPr lvl="1" eaLnBrk="1" hangingPunct="1">
              <a:lnSpc>
                <a:spcPct val="90000"/>
              </a:lnSpc>
            </a:pPr>
            <a:r>
              <a:rPr lang="en-US" sz="2000" dirty="0" smtClean="0"/>
              <a:t>Mr. Ron White</a:t>
            </a:r>
          </a:p>
          <a:p>
            <a:pPr lvl="1" eaLnBrk="1" hangingPunct="1">
              <a:lnSpc>
                <a:spcPct val="90000"/>
              </a:lnSpc>
              <a:buFont typeface="Wingdings" pitchFamily="2" charset="2"/>
              <a:buNone/>
            </a:pPr>
            <a:r>
              <a:rPr lang="en-US" sz="2000" dirty="0" smtClean="0"/>
              <a:t>		</a:t>
            </a:r>
            <a:r>
              <a:rPr lang="en-US" sz="1600" b="1" dirty="0" smtClean="0"/>
              <a:t>USahas@gmail.com</a:t>
            </a:r>
          </a:p>
          <a:p>
            <a:pPr eaLnBrk="1" hangingPunct="1">
              <a:lnSpc>
                <a:spcPct val="90000"/>
              </a:lnSpc>
            </a:pPr>
            <a:endParaRPr lang="en-US" sz="2000" dirty="0" smtClean="0"/>
          </a:p>
        </p:txBody>
      </p:sp>
      <p:pic>
        <p:nvPicPr>
          <p:cNvPr id="27652" name="Picture 3" descr="BASH Logo.jpg"/>
          <p:cNvPicPr>
            <a:picLocks noChangeAspect="1"/>
          </p:cNvPicPr>
          <p:nvPr/>
        </p:nvPicPr>
        <p:blipFill>
          <a:blip r:embed="rId2" cstate="print"/>
          <a:stretch>
            <a:fillRect/>
          </a:stretch>
        </p:blipFill>
        <p:spPr bwMode="auto">
          <a:xfrm>
            <a:off x="6478017" y="1803400"/>
            <a:ext cx="2264916" cy="2387600"/>
          </a:xfrm>
          <a:prstGeom prst="rect">
            <a:avLst/>
          </a:prstGeom>
          <a:noFill/>
          <a:ln w="9525">
            <a:noFill/>
            <a:miter lim="800000"/>
            <a:headEnd/>
            <a:tailEnd/>
          </a:ln>
        </p:spPr>
      </p:pic>
      <p:sp>
        <p:nvSpPr>
          <p:cNvPr id="5" name="TextBox 4"/>
          <p:cNvSpPr txBox="1"/>
          <p:nvPr/>
        </p:nvSpPr>
        <p:spPr>
          <a:xfrm>
            <a:off x="7162800" y="6497638"/>
            <a:ext cx="1679575" cy="338137"/>
          </a:xfrm>
          <a:prstGeom prst="rect">
            <a:avLst/>
          </a:prstGeom>
          <a:noFill/>
        </p:spPr>
        <p:txBody>
          <a:bodyPr>
            <a:spAutoFit/>
          </a:bodyPr>
          <a:lstStyle/>
          <a:p>
            <a:pPr algn="r">
              <a:defRPr/>
            </a:pPr>
            <a:r>
              <a:rPr lang="en-US" sz="1600" b="1" dirty="0">
                <a:latin typeface="+mn-lt"/>
              </a:rPr>
              <a:t>Contact Info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a:solidFill>
              <a:schemeClr val="bg1"/>
            </a:solidFill>
          </a:ln>
        </p:spPr>
        <p:txBody>
          <a:bodyPr/>
          <a:lstStyle/>
          <a:p>
            <a:pPr eaLnBrk="1" hangingPunct="1">
              <a:defRPr/>
            </a:pPr>
            <a:r>
              <a:rPr lang="en-US" sz="3600" dirty="0" smtClean="0">
                <a:solidFill>
                  <a:schemeClr val="bg1"/>
                </a:solidFill>
                <a:effectLst>
                  <a:outerShdw blurRad="38100" dist="38100" dir="2700000" algn="tl">
                    <a:srgbClr val="C0C0C0"/>
                  </a:outerShdw>
                </a:effectLst>
              </a:rPr>
              <a:t>OVERVIEW</a:t>
            </a:r>
          </a:p>
        </p:txBody>
      </p:sp>
      <p:sp>
        <p:nvSpPr>
          <p:cNvPr id="29699" name="Rectangle 3"/>
          <p:cNvSpPr>
            <a:spLocks noGrp="1" noChangeArrowheads="1"/>
          </p:cNvSpPr>
          <p:nvPr>
            <p:ph idx="1"/>
          </p:nvPr>
        </p:nvSpPr>
        <p:spPr>
          <a:xfrm>
            <a:off x="457200" y="1447800"/>
            <a:ext cx="8382000" cy="4495800"/>
          </a:xfrm>
        </p:spPr>
        <p:txBody>
          <a:bodyPr>
            <a:normAutofit/>
          </a:bodyPr>
          <a:lstStyle/>
          <a:p>
            <a:pPr eaLnBrk="1" hangingPunct="1">
              <a:defRPr/>
            </a:pPr>
            <a:r>
              <a:rPr lang="en-US" dirty="0" smtClean="0"/>
              <a:t>Background</a:t>
            </a:r>
          </a:p>
          <a:p>
            <a:pPr eaLnBrk="1" hangingPunct="1">
              <a:defRPr/>
            </a:pPr>
            <a:r>
              <a:rPr lang="en-US" dirty="0" smtClean="0"/>
              <a:t>Outputs</a:t>
            </a:r>
          </a:p>
          <a:p>
            <a:pPr eaLnBrk="1" hangingPunct="1">
              <a:defRPr/>
            </a:pPr>
            <a:r>
              <a:rPr lang="en-US" dirty="0" smtClean="0"/>
              <a:t>Current Conditions (current hour query)</a:t>
            </a:r>
          </a:p>
          <a:p>
            <a:pPr eaLnBrk="1" hangingPunct="1">
              <a:defRPr/>
            </a:pPr>
            <a:r>
              <a:rPr lang="en-US" dirty="0" smtClean="0"/>
              <a:t>Forecast Conditions </a:t>
            </a:r>
            <a:r>
              <a:rPr lang="en-US" dirty="0" smtClean="0">
                <a:effectLst>
                  <a:outerShdw blurRad="38100" dist="38100" dir="2700000" algn="tl">
                    <a:srgbClr val="C0C0C0"/>
                  </a:outerShdw>
                </a:effectLst>
              </a:rPr>
              <a:t>(1 &lt; x </a:t>
            </a:r>
            <a:r>
              <a:rPr lang="en-US" dirty="0" smtClean="0">
                <a:effectLst>
                  <a:outerShdw blurRad="38100" dist="38100" dir="2700000" algn="tl">
                    <a:srgbClr val="C0C0C0"/>
                  </a:outerShdw>
                </a:effectLst>
                <a:cs typeface="Arial" charset="0"/>
              </a:rPr>
              <a:t>≤ </a:t>
            </a:r>
            <a:r>
              <a:rPr lang="en-US" dirty="0" smtClean="0">
                <a:effectLst>
                  <a:outerShdw blurRad="38100" dist="38100" dir="2700000" algn="tl">
                    <a:srgbClr val="C0C0C0"/>
                  </a:outerShdw>
                </a:effectLst>
              </a:rPr>
              <a:t>24 hrs query)</a:t>
            </a:r>
            <a:endParaRPr lang="en-US" dirty="0" smtClean="0"/>
          </a:p>
          <a:p>
            <a:pPr eaLnBrk="1" hangingPunct="1">
              <a:defRPr/>
            </a:pPr>
            <a:r>
              <a:rPr lang="en-US" dirty="0" smtClean="0"/>
              <a:t>Historical Conditions (&gt; 24 hour query or past conditions)</a:t>
            </a:r>
          </a:p>
          <a:p>
            <a:pPr eaLnBrk="1" hangingPunct="1">
              <a:defRPr/>
            </a:pPr>
            <a:r>
              <a:rPr lang="en-US" dirty="0" smtClean="0"/>
              <a:t>Common Pitfalls</a:t>
            </a:r>
          </a:p>
          <a:p>
            <a:pPr eaLnBrk="1" hangingPunct="1">
              <a:defRPr/>
            </a:pPr>
            <a:r>
              <a:rPr lang="en-US" dirty="0" smtClean="0"/>
              <a:t>Best Practices </a:t>
            </a:r>
          </a:p>
        </p:txBody>
      </p:sp>
      <p:sp>
        <p:nvSpPr>
          <p:cNvPr id="4" name="TextBox 3"/>
          <p:cNvSpPr txBox="1"/>
          <p:nvPr/>
        </p:nvSpPr>
        <p:spPr>
          <a:xfrm>
            <a:off x="7699375" y="6497638"/>
            <a:ext cx="1143000" cy="338137"/>
          </a:xfrm>
          <a:prstGeom prst="rect">
            <a:avLst/>
          </a:prstGeom>
          <a:noFill/>
        </p:spPr>
        <p:txBody>
          <a:bodyPr>
            <a:spAutoFit/>
          </a:bodyPr>
          <a:lstStyle/>
          <a:p>
            <a:pPr algn="r">
              <a:defRPr/>
            </a:pPr>
            <a:r>
              <a:rPr lang="en-US" sz="1600" b="1" dirty="0">
                <a:latin typeface="+mn-lt"/>
              </a:rPr>
              <a:t>Overview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BACKGROUND</a:t>
            </a:r>
          </a:p>
        </p:txBody>
      </p:sp>
      <p:sp>
        <p:nvSpPr>
          <p:cNvPr id="6147" name="Text Box 4"/>
          <p:cNvSpPr>
            <a:spLocks noGrp="1" noChangeArrowheads="1"/>
          </p:cNvSpPr>
          <p:nvPr>
            <p:ph idx="1"/>
          </p:nvPr>
        </p:nvSpPr>
        <p:spPr>
          <a:xfrm>
            <a:off x="457200" y="1447800"/>
            <a:ext cx="8382000" cy="4876800"/>
          </a:xfrm>
          <a:noFill/>
        </p:spPr>
        <p:txBody>
          <a:bodyPr>
            <a:normAutofit lnSpcReduction="10000"/>
          </a:bodyPr>
          <a:lstStyle/>
          <a:p>
            <a:pPr marL="457200" indent="-457200" eaLnBrk="1" hangingPunct="1"/>
            <a:r>
              <a:rPr lang="en-US" sz="2000" dirty="0" smtClean="0"/>
              <a:t>Predicts bird movements within low level flight arena for the contiguous 48 states and Alaska </a:t>
            </a:r>
          </a:p>
          <a:p>
            <a:pPr marL="457200" indent="-457200" eaLnBrk="1" hangingPunct="1"/>
            <a:endParaRPr lang="en-US" sz="2000" dirty="0" smtClean="0"/>
          </a:p>
          <a:p>
            <a:pPr marL="457200" indent="-457200" eaLnBrk="1" hangingPunct="1"/>
            <a:r>
              <a:rPr lang="en-US" sz="2000" dirty="0" smtClean="0"/>
              <a:t>Found at http://www.usahas.com </a:t>
            </a:r>
          </a:p>
          <a:p>
            <a:pPr marL="457200" indent="-457200" eaLnBrk="1" hangingPunct="1">
              <a:buFont typeface="Wingdings" pitchFamily="2" charset="2"/>
              <a:buNone/>
            </a:pPr>
            <a:endParaRPr lang="en-US" sz="2000" dirty="0" smtClean="0"/>
          </a:p>
          <a:p>
            <a:pPr marL="457200" indent="-457200" eaLnBrk="1" hangingPunct="1"/>
            <a:r>
              <a:rPr lang="en-US" sz="2000" dirty="0" smtClean="0"/>
              <a:t>Uses filtered NEXRAD data, National Weather Service (NWS) Forecasts, Migratory Bird and Soaring Bird Forecast Models, and Bird Avoidance Model (BAM) to predict bird movements</a:t>
            </a:r>
          </a:p>
          <a:p>
            <a:pPr marL="457200" indent="-457200" eaLnBrk="1" hangingPunct="1">
              <a:buFont typeface="Wingdings" pitchFamily="2" charset="2"/>
              <a:buNone/>
            </a:pPr>
            <a:r>
              <a:rPr lang="en-US" sz="2000" dirty="0" smtClean="0"/>
              <a:t>  </a:t>
            </a:r>
          </a:p>
          <a:p>
            <a:pPr marL="457200" indent="-457200" eaLnBrk="1" hangingPunct="1"/>
            <a:r>
              <a:rPr lang="en-US" sz="2000" dirty="0" smtClean="0"/>
              <a:t>Provides CONUS and Alaska bird strike risk for:</a:t>
            </a:r>
          </a:p>
          <a:p>
            <a:pPr marL="914400" lvl="1" indent="-457200" eaLnBrk="1" hangingPunct="1"/>
            <a:r>
              <a:rPr lang="en-US" sz="2000" b="1" dirty="0" smtClean="0"/>
              <a:t>IR, VR, and SR routes</a:t>
            </a:r>
          </a:p>
          <a:p>
            <a:pPr marL="914400" lvl="1" indent="-457200" eaLnBrk="1" hangingPunct="1"/>
            <a:r>
              <a:rPr lang="en-US" sz="2000" b="1" dirty="0" smtClean="0"/>
              <a:t>Ranges and MOA’s</a:t>
            </a:r>
          </a:p>
          <a:p>
            <a:pPr marL="914400" lvl="1" indent="-457200" eaLnBrk="1" hangingPunct="1"/>
            <a:r>
              <a:rPr lang="en-US" sz="2000" b="1" dirty="0" smtClean="0"/>
              <a:t>Military Airfields</a:t>
            </a:r>
          </a:p>
          <a:p>
            <a:pPr marL="914400" lvl="1" indent="-457200" eaLnBrk="1" hangingPunct="1"/>
            <a:r>
              <a:rPr lang="en-US" sz="2000" b="1" dirty="0" smtClean="0"/>
              <a:t>Alert Areas</a:t>
            </a:r>
          </a:p>
          <a:p>
            <a:pPr marL="914400" lvl="1" indent="-457200" eaLnBrk="1" hangingPunct="1"/>
            <a:endParaRPr lang="en-US" sz="2000" b="1" dirty="0" smtClean="0"/>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Background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274638"/>
            <a:ext cx="9144000" cy="1143000"/>
          </a:xfrm>
        </p:spPr>
        <p:txBody>
          <a:bodyPr/>
          <a:lstStyle/>
          <a:p>
            <a:pPr>
              <a:defRPr/>
            </a:pPr>
            <a:r>
              <a:rPr lang="en-US" dirty="0" smtClean="0">
                <a:solidFill>
                  <a:schemeClr val="bg1"/>
                </a:solidFill>
                <a:effectLst>
                  <a:outerShdw blurRad="38100" dist="38100" dir="2700000" algn="tl">
                    <a:srgbClr val="C0C0C0"/>
                  </a:outerShdw>
                </a:effectLst>
              </a:rPr>
              <a:t>BACKGROUND</a:t>
            </a:r>
            <a:endParaRPr lang="en-US" dirty="0" smtClean="0">
              <a:effectLst>
                <a:outerShdw blurRad="38100" dist="38100" dir="2700000" algn="tl">
                  <a:srgbClr val="C0C0C0"/>
                </a:outerShdw>
              </a:effectLst>
            </a:endParaRPr>
          </a:p>
        </p:txBody>
      </p:sp>
      <p:sp>
        <p:nvSpPr>
          <p:cNvPr id="7171" name="Text Box 3"/>
          <p:cNvSpPr>
            <a:spLocks noGrp="1" noChangeArrowheads="1"/>
          </p:cNvSpPr>
          <p:nvPr>
            <p:ph idx="1"/>
          </p:nvPr>
        </p:nvSpPr>
        <p:spPr>
          <a:xfrm>
            <a:off x="457200" y="1447800"/>
            <a:ext cx="8458200" cy="4800600"/>
          </a:xfrm>
          <a:noFill/>
        </p:spPr>
        <p:txBody>
          <a:bodyPr/>
          <a:lstStyle/>
          <a:p>
            <a:pPr marL="457200" indent="-457200" eaLnBrk="1" hangingPunct="1"/>
            <a:r>
              <a:rPr lang="en-US" dirty="0" smtClean="0"/>
              <a:t>If you request information for: </a:t>
            </a:r>
            <a:endParaRPr lang="en-US" sz="1800" dirty="0" smtClean="0"/>
          </a:p>
          <a:p>
            <a:pPr marL="914400" lvl="1" indent="-457200" eaLnBrk="1" hangingPunct="1"/>
            <a:r>
              <a:rPr lang="en-US" sz="1800" u="sng" dirty="0" smtClean="0"/>
              <a:t>Current Hour</a:t>
            </a:r>
            <a:r>
              <a:rPr lang="en-US" sz="1800" dirty="0" smtClean="0"/>
              <a:t>:  risk is based on observations made by the NEXRAD weather radar system, or data </a:t>
            </a:r>
            <a:r>
              <a:rPr lang="en-US" sz="1800" b="1" dirty="0" smtClean="0"/>
              <a:t>from the Migration &amp; Soaring Models.  </a:t>
            </a:r>
            <a:endParaRPr lang="en-US" sz="1800" b="1" dirty="0" smtClean="0">
              <a:solidFill>
                <a:srgbClr val="FF0000"/>
              </a:solidFill>
            </a:endParaRPr>
          </a:p>
          <a:p>
            <a:pPr marL="914400" lvl="1" indent="-457200" eaLnBrk="1" hangingPunct="1">
              <a:buFont typeface="Wingdings" pitchFamily="2" charset="2"/>
              <a:buNone/>
            </a:pPr>
            <a:endParaRPr lang="en-US" sz="1800" b="1" dirty="0" smtClean="0"/>
          </a:p>
          <a:p>
            <a:pPr marL="914400" lvl="1" indent="-457200" eaLnBrk="1" hangingPunct="1"/>
            <a:r>
              <a:rPr lang="en-US" sz="1800" u="sng" dirty="0" smtClean="0"/>
              <a:t>Less Than 24 hrs (1&lt; x </a:t>
            </a:r>
            <a:r>
              <a:rPr lang="en-US" sz="1800" u="sng" dirty="0" smtClean="0">
                <a:cs typeface="Arial" charset="0"/>
              </a:rPr>
              <a:t>≤</a:t>
            </a:r>
            <a:r>
              <a:rPr lang="en-US" sz="1800" u="sng" dirty="0" smtClean="0"/>
              <a:t>24 hrs query)</a:t>
            </a:r>
            <a:r>
              <a:rPr lang="en-US" sz="1800" dirty="0" smtClean="0"/>
              <a:t>:  risk is based on the Migration &amp; Soaring Models (with imbedded NWS data) or the US BAM.  These models forecast </a:t>
            </a:r>
            <a:r>
              <a:rPr lang="en-US" sz="1800" u="sng" dirty="0" smtClean="0"/>
              <a:t>conditions favorable</a:t>
            </a:r>
            <a:r>
              <a:rPr lang="en-US" sz="1800" dirty="0" smtClean="0"/>
              <a:t> for hazardous bird activity to be present</a:t>
            </a:r>
          </a:p>
          <a:p>
            <a:pPr marL="914400" lvl="1" indent="-457200" eaLnBrk="1" hangingPunct="1"/>
            <a:endParaRPr lang="en-US" sz="1800" b="1" dirty="0" smtClean="0"/>
          </a:p>
          <a:p>
            <a:pPr marL="914400" lvl="1" indent="-457200" eaLnBrk="1" hangingPunct="1"/>
            <a:r>
              <a:rPr lang="en-US" sz="1800" u="sng" dirty="0" smtClean="0"/>
              <a:t>More Than 24 hrs, or historical (&gt; 24 hour query or past conditions)</a:t>
            </a:r>
            <a:r>
              <a:rPr lang="en-US" sz="1800" dirty="0" smtClean="0"/>
              <a:t>:</a:t>
            </a:r>
            <a:r>
              <a:rPr lang="en-US" sz="1800" b="1" dirty="0" smtClean="0"/>
              <a:t>  </a:t>
            </a:r>
            <a:r>
              <a:rPr lang="en-US" sz="1800" dirty="0" smtClean="0"/>
              <a:t>risk information comes from the current version of the US BAM</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Background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152400"/>
            <a:ext cx="9144000" cy="1066800"/>
          </a:xfrm>
        </p:spPr>
        <p:txBody>
          <a:bodyPr>
            <a:normAutofit/>
          </a:bodyPr>
          <a:lstStyle/>
          <a:p>
            <a:pPr eaLnBrk="1" hangingPunct="1">
              <a:defRPr/>
            </a:pPr>
            <a:r>
              <a:rPr lang="en-US" dirty="0" smtClean="0">
                <a:solidFill>
                  <a:schemeClr val="bg1"/>
                </a:solidFill>
                <a:effectLst>
                  <a:outerShdw blurRad="38100" dist="38100" dir="2700000" algn="tl">
                    <a:srgbClr val="C0C0C0"/>
                  </a:outerShdw>
                </a:effectLst>
              </a:rPr>
              <a:t>AHAS CENTRAL QUERY PAGE</a:t>
            </a:r>
          </a:p>
        </p:txBody>
      </p:sp>
      <p:sp>
        <p:nvSpPr>
          <p:cNvPr id="8195" name="Rectangle 3"/>
          <p:cNvSpPr>
            <a:spLocks noGrp="1" noChangeArrowheads="1"/>
          </p:cNvSpPr>
          <p:nvPr>
            <p:ph idx="1"/>
          </p:nvPr>
        </p:nvSpPr>
        <p:spPr>
          <a:xfrm>
            <a:off x="5562600" y="1371600"/>
            <a:ext cx="3352800" cy="5181600"/>
          </a:xfrm>
        </p:spPr>
        <p:txBody>
          <a:bodyPr>
            <a:normAutofit fontScale="70000" lnSpcReduction="20000"/>
          </a:bodyPr>
          <a:lstStyle/>
          <a:p>
            <a:pPr eaLnBrk="1" hangingPunct="1">
              <a:lnSpc>
                <a:spcPct val="90000"/>
              </a:lnSpc>
            </a:pPr>
            <a:r>
              <a:rPr lang="en-US" dirty="0" smtClean="0"/>
              <a:t>AHAS immediately directs you to the query page.  Check for news and other important information using the tabs at the top</a:t>
            </a:r>
          </a:p>
          <a:p>
            <a:pPr eaLnBrk="1" hangingPunct="1">
              <a:lnSpc>
                <a:spcPct val="90000"/>
              </a:lnSpc>
              <a:buFont typeface="Wingdings" pitchFamily="2" charset="2"/>
              <a:buNone/>
            </a:pPr>
            <a:endParaRPr lang="en-US" dirty="0" smtClean="0"/>
          </a:p>
          <a:p>
            <a:pPr eaLnBrk="1" hangingPunct="1">
              <a:lnSpc>
                <a:spcPct val="90000"/>
              </a:lnSpc>
            </a:pPr>
            <a:r>
              <a:rPr lang="en-US" dirty="0" smtClean="0"/>
              <a:t>AHAS now allows you to select  airfields based on the ICAO</a:t>
            </a:r>
          </a:p>
          <a:p>
            <a:pPr eaLnBrk="1" hangingPunct="1">
              <a:lnSpc>
                <a:spcPct val="90000"/>
              </a:lnSpc>
              <a:buFont typeface="Wingdings" pitchFamily="2" charset="2"/>
              <a:buNone/>
            </a:pPr>
            <a:endParaRPr lang="en-US" dirty="0" smtClean="0"/>
          </a:p>
          <a:p>
            <a:pPr eaLnBrk="1" hangingPunct="1">
              <a:lnSpc>
                <a:spcPct val="90000"/>
              </a:lnSpc>
            </a:pPr>
            <a:r>
              <a:rPr lang="en-US" dirty="0" smtClean="0"/>
              <a:t>To request a unit specific page, contact the USAF BASH Team</a:t>
            </a:r>
          </a:p>
          <a:p>
            <a:pPr eaLnBrk="1" hangingPunct="1">
              <a:lnSpc>
                <a:spcPct val="90000"/>
              </a:lnSpc>
              <a:buFont typeface="Wingdings" pitchFamily="2" charset="2"/>
              <a:buNone/>
            </a:pPr>
            <a:endParaRPr lang="en-US" dirty="0" smtClean="0"/>
          </a:p>
          <a:p>
            <a:pPr eaLnBrk="1" hangingPunct="1">
              <a:lnSpc>
                <a:spcPct val="90000"/>
              </a:lnSpc>
            </a:pPr>
            <a:r>
              <a:rPr lang="en-US" dirty="0" smtClean="0"/>
              <a:t>You can also select output type</a:t>
            </a:r>
          </a:p>
          <a:p>
            <a:pPr eaLnBrk="1" hangingPunct="1">
              <a:lnSpc>
                <a:spcPct val="90000"/>
              </a:lnSpc>
            </a:pPr>
            <a:endParaRPr lang="en-US" dirty="0" smtClean="0"/>
          </a:p>
        </p:txBody>
      </p:sp>
      <p:pic>
        <p:nvPicPr>
          <p:cNvPr id="8196" name="Picture 25"/>
          <p:cNvPicPr>
            <a:picLocks noChangeAspect="1" noChangeArrowheads="1"/>
          </p:cNvPicPr>
          <p:nvPr/>
        </p:nvPicPr>
        <p:blipFill>
          <a:blip r:embed="rId2" cstate="print"/>
          <a:stretch>
            <a:fillRect/>
          </a:stretch>
        </p:blipFill>
        <p:spPr bwMode="auto">
          <a:xfrm>
            <a:off x="420688" y="1527856"/>
            <a:ext cx="5029200" cy="4637314"/>
          </a:xfrm>
          <a:prstGeom prst="rect">
            <a:avLst/>
          </a:prstGeom>
          <a:noFill/>
          <a:ln w="38100">
            <a:solidFill>
              <a:schemeClr val="tx1">
                <a:lumMod val="65000"/>
                <a:lumOff val="35000"/>
              </a:schemeClr>
            </a:solidFill>
            <a:miter lim="800000"/>
            <a:headEnd/>
            <a:tailEnd/>
          </a:ln>
        </p:spPr>
      </p:pic>
      <p:sp>
        <p:nvSpPr>
          <p:cNvPr id="8202" name="Line 31"/>
          <p:cNvSpPr>
            <a:spLocks noChangeShapeType="1"/>
          </p:cNvSpPr>
          <p:nvPr/>
        </p:nvSpPr>
        <p:spPr bwMode="auto">
          <a:xfrm flipH="1">
            <a:off x="1752600" y="4572000"/>
            <a:ext cx="1139825" cy="0"/>
          </a:xfrm>
          <a:prstGeom prst="line">
            <a:avLst/>
          </a:prstGeom>
          <a:noFill/>
          <a:ln w="38100">
            <a:solidFill>
              <a:srgbClr val="800000"/>
            </a:solidFill>
            <a:round/>
            <a:headEnd/>
            <a:tailEnd type="triangle" w="med" len="med"/>
          </a:ln>
        </p:spPr>
        <p:txBody>
          <a:bodyPr/>
          <a:lstStyle/>
          <a:p>
            <a:endParaRPr lang="en-US"/>
          </a:p>
        </p:txBody>
      </p:sp>
      <p:sp>
        <p:nvSpPr>
          <p:cNvPr id="8205" name="Text Box 34"/>
          <p:cNvSpPr txBox="1">
            <a:spLocks noChangeArrowheads="1"/>
          </p:cNvSpPr>
          <p:nvPr/>
        </p:nvSpPr>
        <p:spPr bwMode="auto">
          <a:xfrm>
            <a:off x="2971800" y="4191000"/>
            <a:ext cx="2339975" cy="915988"/>
          </a:xfrm>
          <a:prstGeom prst="rect">
            <a:avLst/>
          </a:prstGeom>
          <a:noFill/>
          <a:ln w="9525">
            <a:noFill/>
            <a:miter lim="800000"/>
            <a:headEnd/>
            <a:tailEnd/>
          </a:ln>
        </p:spPr>
        <p:txBody>
          <a:bodyPr>
            <a:spAutoFit/>
          </a:bodyPr>
          <a:lstStyle/>
          <a:p>
            <a:pPr>
              <a:spcBef>
                <a:spcPct val="50000"/>
              </a:spcBef>
            </a:pPr>
            <a:r>
              <a:rPr lang="en-US" sz="1800" b="1" dirty="0">
                <a:latin typeface="Arial" charset="0"/>
              </a:rPr>
              <a:t>Select output as a table, map, or with Google Earth</a:t>
            </a:r>
          </a:p>
        </p:txBody>
      </p:sp>
      <p:sp>
        <p:nvSpPr>
          <p:cNvPr id="8206" name="Line 35"/>
          <p:cNvSpPr>
            <a:spLocks noChangeShapeType="1"/>
          </p:cNvSpPr>
          <p:nvPr/>
        </p:nvSpPr>
        <p:spPr bwMode="auto">
          <a:xfrm flipH="1" flipV="1">
            <a:off x="3276600" y="1752600"/>
            <a:ext cx="0" cy="1066800"/>
          </a:xfrm>
          <a:prstGeom prst="line">
            <a:avLst/>
          </a:prstGeom>
          <a:noFill/>
          <a:ln w="38100">
            <a:solidFill>
              <a:srgbClr val="800000"/>
            </a:solidFill>
            <a:round/>
            <a:headEnd/>
            <a:tailEnd type="triangle" w="med" len="med"/>
          </a:ln>
        </p:spPr>
        <p:txBody>
          <a:bodyPr/>
          <a:lstStyle/>
          <a:p>
            <a:endParaRPr lang="en-US"/>
          </a:p>
        </p:txBody>
      </p:sp>
      <p:sp>
        <p:nvSpPr>
          <p:cNvPr id="8207" name="Text Box 36"/>
          <p:cNvSpPr txBox="1">
            <a:spLocks noChangeArrowheads="1"/>
          </p:cNvSpPr>
          <p:nvPr/>
        </p:nvSpPr>
        <p:spPr bwMode="auto">
          <a:xfrm>
            <a:off x="2166938" y="2895600"/>
            <a:ext cx="2667000" cy="369332"/>
          </a:xfrm>
          <a:prstGeom prst="rect">
            <a:avLst/>
          </a:prstGeom>
          <a:noFill/>
          <a:ln w="9525">
            <a:noFill/>
            <a:miter lim="800000"/>
            <a:headEnd/>
            <a:tailEnd/>
          </a:ln>
        </p:spPr>
        <p:txBody>
          <a:bodyPr wrap="square">
            <a:spAutoFit/>
          </a:bodyPr>
          <a:lstStyle/>
          <a:p>
            <a:pPr>
              <a:spcBef>
                <a:spcPct val="50000"/>
              </a:spcBef>
            </a:pPr>
            <a:r>
              <a:rPr lang="en-US" sz="1800" b="1" dirty="0">
                <a:latin typeface="Arial" charset="0"/>
              </a:rPr>
              <a:t>AHAS web page tabs</a:t>
            </a:r>
          </a:p>
        </p:txBody>
      </p:sp>
      <p:sp>
        <p:nvSpPr>
          <p:cNvPr id="16" name="TextBox 15"/>
          <p:cNvSpPr txBox="1"/>
          <p:nvPr/>
        </p:nvSpPr>
        <p:spPr>
          <a:xfrm>
            <a:off x="7391400" y="6497638"/>
            <a:ext cx="1450975" cy="338137"/>
          </a:xfrm>
          <a:prstGeom prst="rect">
            <a:avLst/>
          </a:prstGeom>
          <a:noFill/>
        </p:spPr>
        <p:txBody>
          <a:bodyPr>
            <a:spAutoFit/>
          </a:bodyPr>
          <a:lstStyle/>
          <a:p>
            <a:pPr algn="r">
              <a:defRPr/>
            </a:pPr>
            <a:r>
              <a:rPr lang="en-US" sz="1600" b="1" dirty="0">
                <a:latin typeface="+mn-lt"/>
              </a:rPr>
              <a:t>Background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cstate="print"/>
          <a:stretch>
            <a:fillRect/>
          </a:stretch>
        </p:blipFill>
        <p:spPr bwMode="auto">
          <a:xfrm>
            <a:off x="2887666" y="1417638"/>
            <a:ext cx="5368919" cy="4852986"/>
          </a:xfrm>
          <a:prstGeom prst="rect">
            <a:avLst/>
          </a:prstGeom>
          <a:noFill/>
          <a:ln w="38100">
            <a:solidFill>
              <a:schemeClr val="tx1">
                <a:lumMod val="65000"/>
                <a:lumOff val="35000"/>
              </a:schemeClr>
            </a:solidFill>
            <a:miter lim="800000"/>
            <a:headEnd/>
            <a:tailEnd/>
          </a:ln>
          <a:effectLst/>
        </p:spPr>
      </p:pic>
      <p:sp>
        <p:nvSpPr>
          <p:cNvPr id="57346" name="Rectangle 2"/>
          <p:cNvSpPr>
            <a:spLocks noGrp="1" noChangeArrowheads="1"/>
          </p:cNvSpPr>
          <p:nvPr>
            <p:ph type="title"/>
          </p:nvPr>
        </p:nvSpPr>
        <p:spPr/>
        <p:txBody>
          <a:bodyPr/>
          <a:lstStyle/>
          <a:p>
            <a:pPr eaLnBrk="1" hangingPunct="1">
              <a:defRPr/>
            </a:pPr>
            <a:r>
              <a:rPr lang="en-US" dirty="0" smtClean="0">
                <a:solidFill>
                  <a:schemeClr val="bg1"/>
                </a:solidFill>
                <a:effectLst>
                  <a:outerShdw blurRad="38100" dist="38100" dir="2700000" algn="tl">
                    <a:srgbClr val="C0C0C0"/>
                  </a:outerShdw>
                </a:effectLst>
              </a:rPr>
              <a:t>Table Output</a:t>
            </a:r>
          </a:p>
        </p:txBody>
      </p:sp>
      <p:sp>
        <p:nvSpPr>
          <p:cNvPr id="9220" name="Rectangle 3"/>
          <p:cNvSpPr>
            <a:spLocks noGrp="1" noChangeArrowheads="1"/>
          </p:cNvSpPr>
          <p:nvPr>
            <p:ph idx="1"/>
          </p:nvPr>
        </p:nvSpPr>
        <p:spPr>
          <a:xfrm>
            <a:off x="228600" y="1371600"/>
            <a:ext cx="2514600" cy="4876800"/>
          </a:xfrm>
        </p:spPr>
        <p:txBody>
          <a:bodyPr>
            <a:normAutofit fontScale="85000" lnSpcReduction="20000"/>
          </a:bodyPr>
          <a:lstStyle/>
          <a:p>
            <a:pPr eaLnBrk="1" hangingPunct="1"/>
            <a:r>
              <a:rPr lang="en-US" sz="1800" dirty="0" smtClean="0"/>
              <a:t>Search Criteria: VR 086 (</a:t>
            </a:r>
            <a:r>
              <a:rPr lang="en-US" sz="1800" dirty="0" smtClean="0">
                <a:solidFill>
                  <a:srgbClr val="800000"/>
                </a:solidFill>
              </a:rPr>
              <a:t>1,2</a:t>
            </a:r>
            <a:r>
              <a:rPr lang="en-US" sz="1800" dirty="0" smtClean="0"/>
              <a:t>), current hour in Zulu (</a:t>
            </a:r>
            <a:r>
              <a:rPr lang="en-US" sz="1800" dirty="0" smtClean="0">
                <a:solidFill>
                  <a:srgbClr val="800000"/>
                </a:solidFill>
              </a:rPr>
              <a:t>3</a:t>
            </a:r>
            <a:r>
              <a:rPr lang="en-US" sz="1800" dirty="0" smtClean="0"/>
              <a:t>), output choice (</a:t>
            </a:r>
            <a:r>
              <a:rPr lang="en-US" sz="1800" dirty="0" smtClean="0">
                <a:solidFill>
                  <a:srgbClr val="800000"/>
                </a:solidFill>
              </a:rPr>
              <a:t>4</a:t>
            </a:r>
            <a:r>
              <a:rPr lang="en-US" sz="1800" dirty="0" smtClean="0"/>
              <a:t>).</a:t>
            </a:r>
          </a:p>
          <a:p>
            <a:pPr eaLnBrk="1" hangingPunct="1"/>
            <a:r>
              <a:rPr lang="en-US" sz="1800" dirty="0" smtClean="0"/>
              <a:t>AHAS indicates the driving model (</a:t>
            </a:r>
            <a:r>
              <a:rPr lang="en-US" sz="1800" dirty="0" smtClean="0">
                <a:solidFill>
                  <a:srgbClr val="800000"/>
                </a:solidFill>
              </a:rPr>
              <a:t>5</a:t>
            </a:r>
            <a:r>
              <a:rPr lang="en-US" sz="1800" dirty="0" smtClean="0"/>
              <a:t>) for the overall risk (</a:t>
            </a:r>
            <a:r>
              <a:rPr lang="en-US" sz="1800" dirty="0" smtClean="0">
                <a:solidFill>
                  <a:srgbClr val="800000"/>
                </a:solidFill>
              </a:rPr>
              <a:t>6</a:t>
            </a:r>
            <a:r>
              <a:rPr lang="en-US" sz="1800" dirty="0" smtClean="0"/>
              <a:t>).</a:t>
            </a:r>
          </a:p>
          <a:p>
            <a:pPr eaLnBrk="1" hangingPunct="1"/>
            <a:r>
              <a:rPr lang="en-US" sz="1800" dirty="0" smtClean="0"/>
              <a:t>The results from NEXRAD will always be shown for the current hour(7).</a:t>
            </a:r>
          </a:p>
          <a:p>
            <a:r>
              <a:rPr lang="en-US" sz="1800" dirty="0" smtClean="0"/>
              <a:t> AHAS also shows the nearest 5 other routes(8).</a:t>
            </a:r>
          </a:p>
          <a:p>
            <a:r>
              <a:rPr lang="en-US" sz="1800" dirty="0" smtClean="0"/>
              <a:t>AHAS now shows hazards found along the route(9).</a:t>
            </a:r>
          </a:p>
          <a:p>
            <a:r>
              <a:rPr lang="en-US" sz="1800" dirty="0" smtClean="0"/>
              <a:t>Bird strikes up to 2006 are included.  Coordinate data is not in the strike database since 2006.</a:t>
            </a:r>
          </a:p>
          <a:p>
            <a:pPr eaLnBrk="1" hangingPunct="1"/>
            <a:r>
              <a:rPr lang="en-US" sz="1800" dirty="0" smtClean="0"/>
              <a:t>Data auto updates every 6 minutes.</a:t>
            </a:r>
          </a:p>
          <a:p>
            <a:pPr eaLnBrk="1" hangingPunct="1"/>
            <a:endParaRPr lang="en-US" dirty="0" smtClean="0"/>
          </a:p>
        </p:txBody>
      </p:sp>
      <p:sp>
        <p:nvSpPr>
          <p:cNvPr id="9221" name="Line 7"/>
          <p:cNvSpPr>
            <a:spLocks noChangeShapeType="1"/>
          </p:cNvSpPr>
          <p:nvPr/>
        </p:nvSpPr>
        <p:spPr bwMode="auto">
          <a:xfrm flipH="1" flipV="1">
            <a:off x="6934200" y="2819400"/>
            <a:ext cx="762000" cy="1447798"/>
          </a:xfrm>
          <a:prstGeom prst="line">
            <a:avLst/>
          </a:prstGeom>
          <a:noFill/>
          <a:ln w="38100">
            <a:solidFill>
              <a:srgbClr val="800000"/>
            </a:solidFill>
            <a:round/>
            <a:headEnd/>
            <a:tailEnd type="triangle" w="med" len="med"/>
          </a:ln>
        </p:spPr>
        <p:txBody>
          <a:bodyPr/>
          <a:lstStyle/>
          <a:p>
            <a:endParaRPr lang="en-US"/>
          </a:p>
        </p:txBody>
      </p:sp>
      <p:sp>
        <p:nvSpPr>
          <p:cNvPr id="9222" name="Line 8"/>
          <p:cNvSpPr>
            <a:spLocks noChangeShapeType="1"/>
          </p:cNvSpPr>
          <p:nvPr/>
        </p:nvSpPr>
        <p:spPr bwMode="auto">
          <a:xfrm flipH="1">
            <a:off x="3662362" y="2560638"/>
            <a:ext cx="381000" cy="0"/>
          </a:xfrm>
          <a:prstGeom prst="line">
            <a:avLst/>
          </a:prstGeom>
          <a:noFill/>
          <a:ln w="38100">
            <a:solidFill>
              <a:srgbClr val="800000"/>
            </a:solidFill>
            <a:round/>
            <a:headEnd/>
            <a:tailEnd type="triangle" w="med" len="med"/>
          </a:ln>
        </p:spPr>
        <p:txBody>
          <a:bodyPr/>
          <a:lstStyle/>
          <a:p>
            <a:endParaRPr lang="en-US"/>
          </a:p>
        </p:txBody>
      </p:sp>
      <p:sp>
        <p:nvSpPr>
          <p:cNvPr id="9223" name="Line 9"/>
          <p:cNvSpPr>
            <a:spLocks noChangeShapeType="1"/>
          </p:cNvSpPr>
          <p:nvPr/>
        </p:nvSpPr>
        <p:spPr bwMode="auto">
          <a:xfrm flipH="1">
            <a:off x="3429000" y="4114800"/>
            <a:ext cx="685800" cy="0"/>
          </a:xfrm>
          <a:prstGeom prst="line">
            <a:avLst/>
          </a:prstGeom>
          <a:noFill/>
          <a:ln w="38100">
            <a:solidFill>
              <a:srgbClr val="800000"/>
            </a:solidFill>
            <a:round/>
            <a:headEnd/>
            <a:tailEnd type="triangle" w="med" len="med"/>
          </a:ln>
        </p:spPr>
        <p:txBody>
          <a:bodyPr/>
          <a:lstStyle/>
          <a:p>
            <a:endParaRPr lang="en-US"/>
          </a:p>
        </p:txBody>
      </p:sp>
      <p:sp>
        <p:nvSpPr>
          <p:cNvPr id="9224" name="Line 10"/>
          <p:cNvSpPr>
            <a:spLocks noChangeShapeType="1"/>
          </p:cNvSpPr>
          <p:nvPr/>
        </p:nvSpPr>
        <p:spPr bwMode="auto">
          <a:xfrm flipH="1">
            <a:off x="4191000" y="4343400"/>
            <a:ext cx="381000" cy="0"/>
          </a:xfrm>
          <a:prstGeom prst="line">
            <a:avLst/>
          </a:prstGeom>
          <a:noFill/>
          <a:ln w="38100">
            <a:solidFill>
              <a:srgbClr val="800000"/>
            </a:solidFill>
            <a:round/>
            <a:headEnd/>
            <a:tailEnd type="triangle" w="med" len="med"/>
          </a:ln>
        </p:spPr>
        <p:txBody>
          <a:bodyPr/>
          <a:lstStyle/>
          <a:p>
            <a:endParaRPr lang="en-US"/>
          </a:p>
        </p:txBody>
      </p:sp>
      <p:sp>
        <p:nvSpPr>
          <p:cNvPr id="9225" name="Line 11"/>
          <p:cNvSpPr>
            <a:spLocks noChangeShapeType="1"/>
          </p:cNvSpPr>
          <p:nvPr/>
        </p:nvSpPr>
        <p:spPr bwMode="auto">
          <a:xfrm flipV="1">
            <a:off x="3124200" y="4572000"/>
            <a:ext cx="76200" cy="381000"/>
          </a:xfrm>
          <a:prstGeom prst="line">
            <a:avLst/>
          </a:prstGeom>
          <a:noFill/>
          <a:ln w="38100">
            <a:solidFill>
              <a:srgbClr val="800000"/>
            </a:solidFill>
            <a:round/>
            <a:headEnd/>
            <a:tailEnd type="triangle" w="med" len="med"/>
          </a:ln>
        </p:spPr>
        <p:txBody>
          <a:bodyPr/>
          <a:lstStyle/>
          <a:p>
            <a:endParaRPr lang="en-US"/>
          </a:p>
        </p:txBody>
      </p:sp>
      <p:sp>
        <p:nvSpPr>
          <p:cNvPr id="9226" name="Text Box 12"/>
          <p:cNvSpPr txBox="1">
            <a:spLocks noChangeArrowheads="1"/>
          </p:cNvSpPr>
          <p:nvPr/>
        </p:nvSpPr>
        <p:spPr bwMode="auto">
          <a:xfrm>
            <a:off x="7620000" y="4191000"/>
            <a:ext cx="304800" cy="366712"/>
          </a:xfrm>
          <a:prstGeom prst="rect">
            <a:avLst/>
          </a:prstGeom>
          <a:noFill/>
          <a:ln w="9525">
            <a:noFill/>
            <a:miter lim="800000"/>
            <a:headEnd/>
            <a:tailEnd/>
          </a:ln>
        </p:spPr>
        <p:txBody>
          <a:bodyPr>
            <a:spAutoFit/>
          </a:bodyPr>
          <a:lstStyle/>
          <a:p>
            <a:r>
              <a:rPr lang="en-US" sz="1800" dirty="0">
                <a:solidFill>
                  <a:srgbClr val="A50021"/>
                </a:solidFill>
              </a:rPr>
              <a:t>5</a:t>
            </a:r>
          </a:p>
        </p:txBody>
      </p:sp>
      <p:sp>
        <p:nvSpPr>
          <p:cNvPr id="9227" name="Text Box 17"/>
          <p:cNvSpPr txBox="1">
            <a:spLocks noChangeArrowheads="1"/>
          </p:cNvSpPr>
          <p:nvPr/>
        </p:nvSpPr>
        <p:spPr bwMode="auto">
          <a:xfrm>
            <a:off x="2962275" y="4919663"/>
            <a:ext cx="304800" cy="366712"/>
          </a:xfrm>
          <a:prstGeom prst="rect">
            <a:avLst/>
          </a:prstGeom>
          <a:noFill/>
          <a:ln w="9525">
            <a:noFill/>
            <a:miter lim="800000"/>
            <a:headEnd/>
            <a:tailEnd/>
          </a:ln>
        </p:spPr>
        <p:txBody>
          <a:bodyPr>
            <a:spAutoFit/>
          </a:bodyPr>
          <a:lstStyle/>
          <a:p>
            <a:r>
              <a:rPr lang="en-US" sz="1800">
                <a:solidFill>
                  <a:srgbClr val="A50021"/>
                </a:solidFill>
              </a:rPr>
              <a:t>4</a:t>
            </a:r>
          </a:p>
        </p:txBody>
      </p:sp>
      <p:sp>
        <p:nvSpPr>
          <p:cNvPr id="9228" name="Text Box 18"/>
          <p:cNvSpPr txBox="1">
            <a:spLocks noChangeArrowheads="1"/>
          </p:cNvSpPr>
          <p:nvPr/>
        </p:nvSpPr>
        <p:spPr bwMode="auto">
          <a:xfrm>
            <a:off x="4552950" y="4148138"/>
            <a:ext cx="304800" cy="366712"/>
          </a:xfrm>
          <a:prstGeom prst="rect">
            <a:avLst/>
          </a:prstGeom>
          <a:noFill/>
          <a:ln w="9525">
            <a:noFill/>
            <a:miter lim="800000"/>
            <a:headEnd/>
            <a:tailEnd/>
          </a:ln>
        </p:spPr>
        <p:txBody>
          <a:bodyPr>
            <a:spAutoFit/>
          </a:bodyPr>
          <a:lstStyle/>
          <a:p>
            <a:r>
              <a:rPr lang="en-US" sz="1800">
                <a:solidFill>
                  <a:srgbClr val="A50021"/>
                </a:solidFill>
              </a:rPr>
              <a:t>3</a:t>
            </a:r>
          </a:p>
        </p:txBody>
      </p:sp>
      <p:sp>
        <p:nvSpPr>
          <p:cNvPr id="9229" name="Text Box 19"/>
          <p:cNvSpPr txBox="1">
            <a:spLocks noChangeArrowheads="1"/>
          </p:cNvSpPr>
          <p:nvPr/>
        </p:nvSpPr>
        <p:spPr bwMode="auto">
          <a:xfrm>
            <a:off x="4229100" y="3929063"/>
            <a:ext cx="304800" cy="366712"/>
          </a:xfrm>
          <a:prstGeom prst="rect">
            <a:avLst/>
          </a:prstGeom>
          <a:noFill/>
          <a:ln w="9525">
            <a:noFill/>
            <a:miter lim="800000"/>
            <a:headEnd/>
            <a:tailEnd/>
          </a:ln>
        </p:spPr>
        <p:txBody>
          <a:bodyPr wrap="square">
            <a:spAutoFit/>
          </a:bodyPr>
          <a:lstStyle/>
          <a:p>
            <a:r>
              <a:rPr lang="en-US" sz="1800">
                <a:solidFill>
                  <a:srgbClr val="A50021"/>
                </a:solidFill>
              </a:rPr>
              <a:t>2</a:t>
            </a:r>
          </a:p>
        </p:txBody>
      </p:sp>
      <p:sp>
        <p:nvSpPr>
          <p:cNvPr id="9230" name="Text Box 20"/>
          <p:cNvSpPr txBox="1">
            <a:spLocks noChangeArrowheads="1"/>
          </p:cNvSpPr>
          <p:nvPr/>
        </p:nvSpPr>
        <p:spPr bwMode="auto">
          <a:xfrm>
            <a:off x="3962400" y="2362200"/>
            <a:ext cx="304800" cy="366713"/>
          </a:xfrm>
          <a:prstGeom prst="rect">
            <a:avLst/>
          </a:prstGeom>
          <a:noFill/>
          <a:ln w="9525">
            <a:noFill/>
            <a:miter lim="800000"/>
            <a:headEnd/>
            <a:tailEnd/>
          </a:ln>
        </p:spPr>
        <p:txBody>
          <a:bodyPr>
            <a:spAutoFit/>
          </a:bodyPr>
          <a:lstStyle/>
          <a:p>
            <a:r>
              <a:rPr lang="en-US" sz="1800">
                <a:solidFill>
                  <a:srgbClr val="A50021"/>
                </a:solidFill>
              </a:rPr>
              <a:t>1</a:t>
            </a:r>
          </a:p>
        </p:txBody>
      </p:sp>
      <p:sp>
        <p:nvSpPr>
          <p:cNvPr id="9231" name="Text Box 21"/>
          <p:cNvSpPr txBox="1">
            <a:spLocks noChangeArrowheads="1"/>
          </p:cNvSpPr>
          <p:nvPr/>
        </p:nvSpPr>
        <p:spPr bwMode="auto">
          <a:xfrm>
            <a:off x="7086600" y="3962400"/>
            <a:ext cx="304800" cy="366713"/>
          </a:xfrm>
          <a:prstGeom prst="rect">
            <a:avLst/>
          </a:prstGeom>
          <a:noFill/>
          <a:ln w="9525">
            <a:noFill/>
            <a:miter lim="800000"/>
            <a:headEnd/>
            <a:tailEnd/>
          </a:ln>
        </p:spPr>
        <p:txBody>
          <a:bodyPr>
            <a:spAutoFit/>
          </a:bodyPr>
          <a:lstStyle/>
          <a:p>
            <a:r>
              <a:rPr lang="en-US" sz="1800" dirty="0">
                <a:solidFill>
                  <a:srgbClr val="A50021"/>
                </a:solidFill>
              </a:rPr>
              <a:t>6</a:t>
            </a:r>
          </a:p>
        </p:txBody>
      </p:sp>
      <p:sp>
        <p:nvSpPr>
          <p:cNvPr id="9232" name="Line 7"/>
          <p:cNvSpPr>
            <a:spLocks noChangeShapeType="1"/>
          </p:cNvSpPr>
          <p:nvPr/>
        </p:nvSpPr>
        <p:spPr bwMode="auto">
          <a:xfrm flipH="1" flipV="1">
            <a:off x="6553200" y="2895600"/>
            <a:ext cx="609600" cy="1143000"/>
          </a:xfrm>
          <a:prstGeom prst="line">
            <a:avLst/>
          </a:prstGeom>
          <a:noFill/>
          <a:ln w="38100">
            <a:solidFill>
              <a:srgbClr val="800000"/>
            </a:solidFill>
            <a:round/>
            <a:headEnd/>
            <a:tailEnd type="triangle" w="med" len="med"/>
          </a:ln>
        </p:spPr>
        <p:txBody>
          <a:bodyPr/>
          <a:lstStyle/>
          <a:p>
            <a:endParaRPr lang="en-US"/>
          </a:p>
        </p:txBody>
      </p:sp>
      <p:sp>
        <p:nvSpPr>
          <p:cNvPr id="23" name="TextBox 22"/>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
        <p:nvSpPr>
          <p:cNvPr id="18" name="Text Box 21"/>
          <p:cNvSpPr txBox="1">
            <a:spLocks noChangeArrowheads="1"/>
          </p:cNvSpPr>
          <p:nvPr/>
        </p:nvSpPr>
        <p:spPr bwMode="auto">
          <a:xfrm>
            <a:off x="6553200" y="4114800"/>
            <a:ext cx="304800" cy="366713"/>
          </a:xfrm>
          <a:prstGeom prst="rect">
            <a:avLst/>
          </a:prstGeom>
          <a:noFill/>
          <a:ln w="9525">
            <a:noFill/>
            <a:miter lim="800000"/>
            <a:headEnd/>
            <a:tailEnd/>
          </a:ln>
        </p:spPr>
        <p:txBody>
          <a:bodyPr>
            <a:spAutoFit/>
          </a:bodyPr>
          <a:lstStyle/>
          <a:p>
            <a:r>
              <a:rPr lang="en-US" sz="1800" dirty="0" smtClean="0">
                <a:solidFill>
                  <a:srgbClr val="A50021"/>
                </a:solidFill>
              </a:rPr>
              <a:t>7</a:t>
            </a:r>
            <a:endParaRPr lang="en-US" sz="1800" dirty="0">
              <a:solidFill>
                <a:srgbClr val="A50021"/>
              </a:solidFill>
            </a:endParaRPr>
          </a:p>
        </p:txBody>
      </p:sp>
      <p:sp>
        <p:nvSpPr>
          <p:cNvPr id="19" name="Line 7"/>
          <p:cNvSpPr>
            <a:spLocks noChangeShapeType="1"/>
          </p:cNvSpPr>
          <p:nvPr/>
        </p:nvSpPr>
        <p:spPr bwMode="auto">
          <a:xfrm flipH="1" flipV="1">
            <a:off x="6172200" y="3200400"/>
            <a:ext cx="457200" cy="990600"/>
          </a:xfrm>
          <a:prstGeom prst="line">
            <a:avLst/>
          </a:prstGeom>
          <a:noFill/>
          <a:ln w="38100">
            <a:solidFill>
              <a:srgbClr val="800000"/>
            </a:solidFill>
            <a:round/>
            <a:headEnd/>
            <a:tailEnd type="triangle" w="med" len="med"/>
          </a:ln>
        </p:spPr>
        <p:txBody>
          <a:bodyPr/>
          <a:lstStyle/>
          <a:p>
            <a:endParaRPr lang="en-US"/>
          </a:p>
        </p:txBody>
      </p:sp>
      <p:sp>
        <p:nvSpPr>
          <p:cNvPr id="20" name="Text Box 21"/>
          <p:cNvSpPr txBox="1">
            <a:spLocks noChangeArrowheads="1"/>
          </p:cNvSpPr>
          <p:nvPr/>
        </p:nvSpPr>
        <p:spPr bwMode="auto">
          <a:xfrm>
            <a:off x="5715000" y="4953000"/>
            <a:ext cx="304800" cy="366713"/>
          </a:xfrm>
          <a:prstGeom prst="rect">
            <a:avLst/>
          </a:prstGeom>
          <a:noFill/>
          <a:ln w="9525">
            <a:noFill/>
            <a:miter lim="800000"/>
            <a:headEnd/>
            <a:tailEnd/>
          </a:ln>
        </p:spPr>
        <p:txBody>
          <a:bodyPr>
            <a:spAutoFit/>
          </a:bodyPr>
          <a:lstStyle/>
          <a:p>
            <a:r>
              <a:rPr lang="en-US" sz="1800" dirty="0" smtClean="0">
                <a:solidFill>
                  <a:srgbClr val="A50021"/>
                </a:solidFill>
              </a:rPr>
              <a:t>9</a:t>
            </a:r>
            <a:endParaRPr lang="en-US" sz="1800" dirty="0">
              <a:solidFill>
                <a:srgbClr val="A50021"/>
              </a:solidFill>
            </a:endParaRPr>
          </a:p>
        </p:txBody>
      </p:sp>
      <p:sp>
        <p:nvSpPr>
          <p:cNvPr id="21" name="Line 7"/>
          <p:cNvSpPr>
            <a:spLocks noChangeShapeType="1"/>
          </p:cNvSpPr>
          <p:nvPr/>
        </p:nvSpPr>
        <p:spPr bwMode="auto">
          <a:xfrm flipH="1" flipV="1">
            <a:off x="5257800" y="3657600"/>
            <a:ext cx="533400" cy="1371600"/>
          </a:xfrm>
          <a:prstGeom prst="line">
            <a:avLst/>
          </a:prstGeom>
          <a:noFill/>
          <a:ln w="38100">
            <a:solidFill>
              <a:srgbClr val="800000"/>
            </a:solidFill>
            <a:round/>
            <a:headEnd/>
            <a:tailEnd type="triangle" w="med" len="med"/>
          </a:ln>
        </p:spPr>
        <p:txBody>
          <a:bodyPr/>
          <a:lstStyle/>
          <a:p>
            <a:endParaRPr lang="en-US"/>
          </a:p>
        </p:txBody>
      </p:sp>
      <p:sp>
        <p:nvSpPr>
          <p:cNvPr id="22" name="Text Box 21"/>
          <p:cNvSpPr txBox="1">
            <a:spLocks noChangeArrowheads="1"/>
          </p:cNvSpPr>
          <p:nvPr/>
        </p:nvSpPr>
        <p:spPr bwMode="auto">
          <a:xfrm>
            <a:off x="6248400" y="4419600"/>
            <a:ext cx="304800" cy="366713"/>
          </a:xfrm>
          <a:prstGeom prst="rect">
            <a:avLst/>
          </a:prstGeom>
          <a:noFill/>
          <a:ln w="9525">
            <a:noFill/>
            <a:miter lim="800000"/>
            <a:headEnd/>
            <a:tailEnd/>
          </a:ln>
        </p:spPr>
        <p:txBody>
          <a:bodyPr>
            <a:spAutoFit/>
          </a:bodyPr>
          <a:lstStyle/>
          <a:p>
            <a:r>
              <a:rPr lang="en-US" sz="1800" dirty="0" smtClean="0">
                <a:solidFill>
                  <a:srgbClr val="A50021"/>
                </a:solidFill>
              </a:rPr>
              <a:t>8</a:t>
            </a:r>
            <a:endParaRPr lang="en-US" sz="1800" dirty="0">
              <a:solidFill>
                <a:srgbClr val="A50021"/>
              </a:solidFill>
            </a:endParaRPr>
          </a:p>
        </p:txBody>
      </p:sp>
      <p:sp>
        <p:nvSpPr>
          <p:cNvPr id="24" name="Line 7"/>
          <p:cNvSpPr>
            <a:spLocks noChangeShapeType="1"/>
          </p:cNvSpPr>
          <p:nvPr/>
        </p:nvSpPr>
        <p:spPr bwMode="auto">
          <a:xfrm flipH="1" flipV="1">
            <a:off x="5943600" y="3581400"/>
            <a:ext cx="381000" cy="914400"/>
          </a:xfrm>
          <a:prstGeom prst="line">
            <a:avLst/>
          </a:prstGeom>
          <a:noFill/>
          <a:ln w="38100">
            <a:solidFill>
              <a:srgbClr val="800000"/>
            </a:solidFill>
            <a:round/>
            <a:headEnd/>
            <a:tailEnd type="triangle" w="med" len="med"/>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effectLst>
                  <a:outerShdw blurRad="38100" dist="38100" dir="2700000" algn="tl">
                    <a:srgbClr val="C0C0C0"/>
                  </a:outerShdw>
                </a:effectLst>
              </a:rPr>
              <a:t>Table Output</a:t>
            </a:r>
            <a:br>
              <a:rPr lang="en-US" dirty="0" smtClean="0">
                <a:solidFill>
                  <a:schemeClr val="bg1"/>
                </a:solidFill>
                <a:effectLst>
                  <a:outerShdw blurRad="38100" dist="38100" dir="2700000" algn="tl">
                    <a:srgbClr val="C0C0C0"/>
                  </a:outerShdw>
                </a:effectLst>
              </a:rPr>
            </a:br>
            <a:r>
              <a:rPr lang="en-US" sz="2000" dirty="0" smtClean="0">
                <a:solidFill>
                  <a:schemeClr val="bg1"/>
                </a:solidFill>
                <a:effectLst>
                  <a:outerShdw blurRad="38100" dist="38100" dir="2700000" algn="tl">
                    <a:srgbClr val="C0C0C0"/>
                  </a:outerShdw>
                </a:effectLst>
              </a:rPr>
              <a:t>Risk determination</a:t>
            </a:r>
            <a:endParaRPr lang="en-US" sz="2000" dirty="0"/>
          </a:p>
        </p:txBody>
      </p:sp>
      <p:sp>
        <p:nvSpPr>
          <p:cNvPr id="3" name="Content Placeholder 2"/>
          <p:cNvSpPr>
            <a:spLocks noGrp="1"/>
          </p:cNvSpPr>
          <p:nvPr>
            <p:ph idx="1"/>
          </p:nvPr>
        </p:nvSpPr>
        <p:spPr/>
        <p:txBody>
          <a:bodyPr>
            <a:normAutofit fontScale="85000" lnSpcReduction="10000"/>
          </a:bodyPr>
          <a:lstStyle/>
          <a:p>
            <a:r>
              <a:rPr lang="en-US" dirty="0" smtClean="0"/>
              <a:t>The AHAS risk is determined based on the highest risk between the soaring model and the NEXRAD risk.</a:t>
            </a:r>
          </a:p>
          <a:p>
            <a:r>
              <a:rPr lang="en-US" dirty="0" smtClean="0"/>
              <a:t>If the NEXAD risk is missing and the soaring model is LOW, the AHAS risk will be based on the BAM.</a:t>
            </a:r>
          </a:p>
          <a:p>
            <a:r>
              <a:rPr lang="en-US" dirty="0" smtClean="0"/>
              <a:t>If the soaring data is missing and the NEXRAD risk is LOW, the AHAS risk will be based on the BAM.</a:t>
            </a:r>
          </a:p>
          <a:p>
            <a:r>
              <a:rPr lang="en-US" dirty="0" smtClean="0"/>
              <a:t>If both the NEXRAD risk and the soaring data are not available, the AHAS risk will be based on the BAM.</a:t>
            </a:r>
          </a:p>
          <a:p>
            <a:r>
              <a:rPr lang="en-US" dirty="0" smtClean="0"/>
              <a:t>Missing NEXRAD data will be indicated on the web page as “NO DATA” in the NEXRAD column.</a:t>
            </a:r>
          </a:p>
          <a:p>
            <a:r>
              <a:rPr lang="en-US" dirty="0" smtClean="0"/>
              <a:t>Missing soaring data will be indicated on the web page as “NO DATA” in the Height column.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MAP OUTPUT</a:t>
            </a:r>
          </a:p>
        </p:txBody>
      </p:sp>
      <p:sp>
        <p:nvSpPr>
          <p:cNvPr id="10243" name="Rectangle 3"/>
          <p:cNvSpPr>
            <a:spLocks noGrp="1" noChangeArrowheads="1"/>
          </p:cNvSpPr>
          <p:nvPr>
            <p:ph idx="1"/>
          </p:nvPr>
        </p:nvSpPr>
        <p:spPr>
          <a:xfrm>
            <a:off x="76200" y="1447800"/>
            <a:ext cx="2743200" cy="5486400"/>
          </a:xfrm>
        </p:spPr>
        <p:txBody>
          <a:bodyPr>
            <a:noAutofit/>
          </a:bodyPr>
          <a:lstStyle/>
          <a:p>
            <a:pPr eaLnBrk="1" hangingPunct="1">
              <a:lnSpc>
                <a:spcPct val="80000"/>
              </a:lnSpc>
            </a:pPr>
            <a:r>
              <a:rPr lang="en-US" sz="1600" dirty="0" smtClean="0"/>
              <a:t>Search Criteria:        VR 1305, selected route highlighted in blue.</a:t>
            </a:r>
          </a:p>
          <a:p>
            <a:pPr eaLnBrk="1" hangingPunct="1">
              <a:lnSpc>
                <a:spcPct val="80000"/>
              </a:lnSpc>
            </a:pPr>
            <a:r>
              <a:rPr lang="en-US" sz="1600" dirty="0" smtClean="0"/>
              <a:t>Map Output is not available for unit- specific pages or Alert Areas</a:t>
            </a:r>
          </a:p>
          <a:p>
            <a:pPr eaLnBrk="1" hangingPunct="1">
              <a:lnSpc>
                <a:spcPct val="80000"/>
              </a:lnSpc>
            </a:pPr>
            <a:r>
              <a:rPr lang="en-US" sz="1600" dirty="0" smtClean="0"/>
              <a:t>If you select this output, </a:t>
            </a:r>
            <a:r>
              <a:rPr lang="en-US" sz="1600" u="sng" dirty="0" smtClean="0">
                <a:solidFill>
                  <a:srgbClr val="C00000"/>
                </a:solidFill>
              </a:rPr>
              <a:t>data will default to BAM readings</a:t>
            </a:r>
            <a:endParaRPr lang="en-US" sz="1600" dirty="0" smtClean="0"/>
          </a:p>
          <a:p>
            <a:pPr eaLnBrk="1" hangingPunct="1">
              <a:lnSpc>
                <a:spcPct val="80000"/>
              </a:lnSpc>
            </a:pPr>
            <a:r>
              <a:rPr lang="en-US" sz="1600" dirty="0" smtClean="0"/>
              <a:t>May select different mapping features within BAM</a:t>
            </a:r>
          </a:p>
          <a:p>
            <a:pPr eaLnBrk="1" hangingPunct="1">
              <a:lnSpc>
                <a:spcPct val="80000"/>
              </a:lnSpc>
            </a:pPr>
            <a:r>
              <a:rPr lang="en-US" sz="1600" dirty="0" smtClean="0"/>
              <a:t>Default BAM underlay is current </a:t>
            </a:r>
            <a:r>
              <a:rPr lang="en-US" sz="1600" dirty="0" err="1" smtClean="0"/>
              <a:t>biweek</a:t>
            </a:r>
            <a:r>
              <a:rPr lang="en-US" sz="1600" dirty="0" smtClean="0"/>
              <a:t>, day period.</a:t>
            </a:r>
          </a:p>
          <a:p>
            <a:pPr eaLnBrk="1" hangingPunct="1">
              <a:lnSpc>
                <a:spcPct val="80000"/>
              </a:lnSpc>
            </a:pPr>
            <a:r>
              <a:rPr lang="en-US" sz="1600" dirty="0" smtClean="0"/>
              <a:t>Includes mapping tools: </a:t>
            </a:r>
            <a:r>
              <a:rPr lang="en-US" sz="1600" dirty="0" err="1" smtClean="0"/>
              <a:t>zoom,pan,full</a:t>
            </a:r>
            <a:r>
              <a:rPr lang="en-US" sz="1600" dirty="0" smtClean="0"/>
              <a:t> </a:t>
            </a:r>
            <a:r>
              <a:rPr lang="en-US" sz="1600" dirty="0" err="1" smtClean="0"/>
              <a:t>extent,back</a:t>
            </a:r>
            <a:r>
              <a:rPr lang="en-US" sz="1600" dirty="0" smtClean="0"/>
              <a:t> extent, forward extent, </a:t>
            </a:r>
            <a:r>
              <a:rPr lang="en-US" sz="1600" dirty="0" err="1" smtClean="0"/>
              <a:t>identify,measure</a:t>
            </a:r>
            <a:r>
              <a:rPr lang="en-US" sz="1600" dirty="0" smtClean="0"/>
              <a:t> and overview map</a:t>
            </a:r>
          </a:p>
          <a:p>
            <a:pPr eaLnBrk="1" hangingPunct="1">
              <a:lnSpc>
                <a:spcPct val="80000"/>
              </a:lnSpc>
              <a:buFont typeface="Wingdings" pitchFamily="2" charset="2"/>
              <a:buNone/>
            </a:pPr>
            <a:endParaRPr lang="en-US" sz="1600" dirty="0" smtClean="0"/>
          </a:p>
        </p:txBody>
      </p:sp>
      <p:pic>
        <p:nvPicPr>
          <p:cNvPr id="10244" name="Picture 4"/>
          <p:cNvPicPr>
            <a:picLocks noChangeAspect="1" noChangeArrowheads="1"/>
          </p:cNvPicPr>
          <p:nvPr/>
        </p:nvPicPr>
        <p:blipFill>
          <a:blip r:embed="rId2" cstate="print"/>
          <a:stretch>
            <a:fillRect/>
          </a:stretch>
        </p:blipFill>
        <p:spPr bwMode="auto">
          <a:xfrm>
            <a:off x="2836863" y="1781811"/>
            <a:ext cx="5867400" cy="4107179"/>
          </a:xfrm>
          <a:prstGeom prst="rect">
            <a:avLst/>
          </a:prstGeom>
          <a:noFill/>
          <a:ln w="38100">
            <a:solidFill>
              <a:schemeClr val="tx1">
                <a:lumMod val="65000"/>
                <a:lumOff val="35000"/>
              </a:schemeClr>
            </a:solidFill>
            <a:miter lim="800000"/>
            <a:headEnd/>
            <a:tailEnd/>
          </a:ln>
        </p:spPr>
      </p:pic>
      <p:sp>
        <p:nvSpPr>
          <p:cNvPr id="10245" name="Line 5"/>
          <p:cNvSpPr>
            <a:spLocks noChangeShapeType="1"/>
          </p:cNvSpPr>
          <p:nvPr/>
        </p:nvSpPr>
        <p:spPr bwMode="auto">
          <a:xfrm flipV="1">
            <a:off x="2514600" y="3124200"/>
            <a:ext cx="533400" cy="609600"/>
          </a:xfrm>
          <a:prstGeom prst="line">
            <a:avLst/>
          </a:prstGeom>
          <a:noFill/>
          <a:ln w="38100">
            <a:solidFill>
              <a:srgbClr val="800000"/>
            </a:solidFill>
            <a:round/>
            <a:headEnd/>
            <a:tailEnd type="triangle" w="med" len="med"/>
          </a:ln>
        </p:spPr>
        <p:txBody>
          <a:bodyPr/>
          <a:lstStyle/>
          <a:p>
            <a:endParaRPr lang="en-US"/>
          </a:p>
        </p:txBody>
      </p:sp>
      <p:sp>
        <p:nvSpPr>
          <p:cNvPr id="7" name="TextBox 6"/>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
        <p:nvSpPr>
          <p:cNvPr id="8" name="Line 5"/>
          <p:cNvSpPr>
            <a:spLocks noChangeShapeType="1"/>
          </p:cNvSpPr>
          <p:nvPr/>
        </p:nvSpPr>
        <p:spPr bwMode="auto">
          <a:xfrm>
            <a:off x="2514600" y="4495800"/>
            <a:ext cx="685800" cy="609600"/>
          </a:xfrm>
          <a:prstGeom prst="line">
            <a:avLst/>
          </a:prstGeom>
          <a:noFill/>
          <a:ln w="38100">
            <a:solidFill>
              <a:srgbClr val="800000"/>
            </a:solidFill>
            <a:round/>
            <a:headEnd/>
            <a:tailEnd type="triangle" w="med" len="med"/>
          </a:ln>
        </p:spPr>
        <p:txBody>
          <a:bodyPr/>
          <a:lstStyle/>
          <a:p>
            <a:endParaRPr lang="en-US"/>
          </a:p>
        </p:txBody>
      </p:sp>
      <p:sp>
        <p:nvSpPr>
          <p:cNvPr id="11" name="Line 5"/>
          <p:cNvSpPr>
            <a:spLocks noChangeShapeType="1"/>
          </p:cNvSpPr>
          <p:nvPr/>
        </p:nvSpPr>
        <p:spPr bwMode="auto">
          <a:xfrm flipV="1">
            <a:off x="7848600" y="2438400"/>
            <a:ext cx="533400" cy="609600"/>
          </a:xfrm>
          <a:prstGeom prst="line">
            <a:avLst/>
          </a:prstGeom>
          <a:noFill/>
          <a:ln w="38100">
            <a:solidFill>
              <a:srgbClr val="800000"/>
            </a:solidFill>
            <a:round/>
            <a:headEnd/>
            <a:tailEnd type="triangle" w="med" len="med"/>
          </a:ln>
        </p:spPr>
        <p:txBody>
          <a:bodyPr/>
          <a:lstStyle/>
          <a:p>
            <a:endParaRPr lang="en-US"/>
          </a:p>
        </p:txBody>
      </p:sp>
      <p:sp>
        <p:nvSpPr>
          <p:cNvPr id="12" name="TextBox 11"/>
          <p:cNvSpPr txBox="1"/>
          <p:nvPr/>
        </p:nvSpPr>
        <p:spPr>
          <a:xfrm>
            <a:off x="6629400" y="4114800"/>
            <a:ext cx="1045479" cy="276999"/>
          </a:xfrm>
          <a:prstGeom prst="rect">
            <a:avLst/>
          </a:prstGeom>
          <a:noFill/>
        </p:spPr>
        <p:txBody>
          <a:bodyPr wrap="none" rtlCol="0">
            <a:spAutoFit/>
          </a:bodyPr>
          <a:lstStyle/>
          <a:p>
            <a:r>
              <a:rPr lang="en-US" sz="1200" dirty="0" smtClean="0"/>
              <a:t>Moderate risk</a:t>
            </a:r>
            <a:endParaRPr lang="en-US" sz="1200" dirty="0"/>
          </a:p>
        </p:txBody>
      </p:sp>
      <p:sp>
        <p:nvSpPr>
          <p:cNvPr id="13" name="TextBox 12"/>
          <p:cNvSpPr txBox="1"/>
          <p:nvPr/>
        </p:nvSpPr>
        <p:spPr>
          <a:xfrm>
            <a:off x="5181600" y="4191000"/>
            <a:ext cx="736099" cy="276999"/>
          </a:xfrm>
          <a:prstGeom prst="rect">
            <a:avLst/>
          </a:prstGeom>
          <a:noFill/>
        </p:spPr>
        <p:txBody>
          <a:bodyPr wrap="none" rtlCol="0">
            <a:spAutoFit/>
          </a:bodyPr>
          <a:lstStyle/>
          <a:p>
            <a:r>
              <a:rPr lang="en-US" sz="1200" dirty="0" smtClean="0"/>
              <a:t>Low risk</a:t>
            </a:r>
            <a:endParaRPr lang="en-US" sz="1200" dirty="0"/>
          </a:p>
        </p:txBody>
      </p:sp>
      <p:sp>
        <p:nvSpPr>
          <p:cNvPr id="14" name="TextBox 13"/>
          <p:cNvSpPr txBox="1"/>
          <p:nvPr/>
        </p:nvSpPr>
        <p:spPr>
          <a:xfrm>
            <a:off x="7086600" y="3048000"/>
            <a:ext cx="873957" cy="276999"/>
          </a:xfrm>
          <a:prstGeom prst="rect">
            <a:avLst/>
          </a:prstGeom>
          <a:noFill/>
        </p:spPr>
        <p:txBody>
          <a:bodyPr wrap="none" rtlCol="0">
            <a:spAutoFit/>
          </a:bodyPr>
          <a:lstStyle/>
          <a:p>
            <a:r>
              <a:rPr lang="en-US" sz="1200" dirty="0" smtClean="0"/>
              <a:t>Severe risk</a:t>
            </a:r>
            <a:endParaRPr lang="en-US" sz="1200" dirty="0"/>
          </a:p>
        </p:txBody>
      </p:sp>
      <p:sp>
        <p:nvSpPr>
          <p:cNvPr id="15" name="Line 5"/>
          <p:cNvSpPr>
            <a:spLocks noChangeShapeType="1"/>
          </p:cNvSpPr>
          <p:nvPr/>
        </p:nvSpPr>
        <p:spPr bwMode="auto">
          <a:xfrm flipV="1">
            <a:off x="2667000" y="2286000"/>
            <a:ext cx="4114800" cy="3429000"/>
          </a:xfrm>
          <a:prstGeom prst="line">
            <a:avLst/>
          </a:prstGeom>
          <a:noFill/>
          <a:ln w="38100">
            <a:solidFill>
              <a:srgbClr val="80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USAF">
  <a:themeElements>
    <a:clrScheme name="USA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SA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ex">
  <a:themeElements>
    <a:clrScheme name="AHAS">
      <a:dk1>
        <a:srgbClr val="365BB0"/>
      </a:dk1>
      <a:lt1>
        <a:srgbClr val="243C75"/>
      </a:lt1>
      <a:dk2>
        <a:srgbClr val="EDEDCD"/>
      </a:dk2>
      <a:lt2>
        <a:srgbClr val="EDEDCD"/>
      </a:lt2>
      <a:accent1>
        <a:srgbClr val="5B7CCC"/>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12998</TotalTime>
  <Words>1705</Words>
  <Application>Microsoft Office PowerPoint</Application>
  <PresentationFormat>On-screen Show (4:3)</PresentationFormat>
  <Paragraphs>253</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USAF</vt:lpstr>
      <vt:lpstr>Apex</vt:lpstr>
      <vt:lpstr>    Avian Hazard Advisory System (AHAS) Training Presentation    </vt:lpstr>
      <vt:lpstr>OBJECTIVE</vt:lpstr>
      <vt:lpstr>OVERVIEW</vt:lpstr>
      <vt:lpstr>BACKGROUND</vt:lpstr>
      <vt:lpstr>BACKGROUND</vt:lpstr>
      <vt:lpstr>AHAS CENTRAL QUERY PAGE</vt:lpstr>
      <vt:lpstr>Table Output</vt:lpstr>
      <vt:lpstr>Table Output Risk determination</vt:lpstr>
      <vt:lpstr>MAP OUTPUT</vt:lpstr>
      <vt:lpstr>GOOGLE EARTH OUTPUT (available only on Google Earth enabled computers)</vt:lpstr>
      <vt:lpstr>CURRENT HOUR QUERY</vt:lpstr>
      <vt:lpstr>CURRENT HOUR QUERY Calculating NEXRAD risk</vt:lpstr>
      <vt:lpstr>CURRENT HOUR QUERY</vt:lpstr>
      <vt:lpstr>CURRENT HOUR QUERY</vt:lpstr>
      <vt:lpstr>FORECAST QUERY  (&gt;1 and up to 24 hours)</vt:lpstr>
      <vt:lpstr>FORECAST QUERY  (&gt;1 and up to 24 hours)</vt:lpstr>
      <vt:lpstr>FORECAST QUERY (&gt;1 and up to 24 hours)</vt:lpstr>
      <vt:lpstr>HISTORICAL QUERY (&gt;24 hrs or the past)</vt:lpstr>
      <vt:lpstr>HISTORICAL QUERY (&gt;24 hrs or the past)</vt:lpstr>
      <vt:lpstr>COMMON PITFALLS</vt:lpstr>
      <vt:lpstr>BEST PRACTICES</vt:lpstr>
      <vt:lpstr>BEST PRACTICES (Unit Web Pages)</vt:lpstr>
      <vt:lpstr>CONTACT INFORMATION</vt:lpstr>
    </vt:vector>
  </TitlesOfParts>
  <Company>aet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AHAS Current Conditions</dc:title>
  <dc:creator>ME</dc:creator>
  <cp:lastModifiedBy>ahasadmin</cp:lastModifiedBy>
  <cp:revision>234</cp:revision>
  <dcterms:created xsi:type="dcterms:W3CDTF">2003-08-27T19:58:00Z</dcterms:created>
  <dcterms:modified xsi:type="dcterms:W3CDTF">2012-03-16T16:14:21Z</dcterms:modified>
</cp:coreProperties>
</file>